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5" r:id="rId4"/>
    <p:sldMasterId id="2147483699" r:id="rId5"/>
  </p:sldMasterIdLst>
  <p:notesMasterIdLst>
    <p:notesMasterId r:id="rId40"/>
  </p:notesMasterIdLst>
  <p:sldIdLst>
    <p:sldId id="259" r:id="rId6"/>
    <p:sldId id="722" r:id="rId7"/>
    <p:sldId id="413" r:id="rId8"/>
    <p:sldId id="422" r:id="rId9"/>
    <p:sldId id="721" r:id="rId10"/>
    <p:sldId id="626" r:id="rId11"/>
    <p:sldId id="672" r:id="rId12"/>
    <p:sldId id="671" r:id="rId13"/>
    <p:sldId id="717" r:id="rId14"/>
    <p:sldId id="718" r:id="rId15"/>
    <p:sldId id="680" r:id="rId16"/>
    <p:sldId id="674" r:id="rId17"/>
    <p:sldId id="720" r:id="rId18"/>
    <p:sldId id="712" r:id="rId19"/>
    <p:sldId id="627" r:id="rId20"/>
    <p:sldId id="691" r:id="rId21"/>
    <p:sldId id="696" r:id="rId22"/>
    <p:sldId id="633" r:id="rId23"/>
    <p:sldId id="640" r:id="rId24"/>
    <p:sldId id="648" r:id="rId25"/>
    <p:sldId id="650" r:id="rId26"/>
    <p:sldId id="715" r:id="rId27"/>
    <p:sldId id="631" r:id="rId28"/>
    <p:sldId id="713" r:id="rId29"/>
    <p:sldId id="703" r:id="rId30"/>
    <p:sldId id="651" r:id="rId31"/>
    <p:sldId id="660" r:id="rId32"/>
    <p:sldId id="628" r:id="rId33"/>
    <p:sldId id="687" r:id="rId34"/>
    <p:sldId id="654" r:id="rId35"/>
    <p:sldId id="653" r:id="rId36"/>
    <p:sldId id="686" r:id="rId37"/>
    <p:sldId id="685" r:id="rId38"/>
    <p:sldId id="300" r:id="rId39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F1AAB4A-1E6E-4DBC-A500-17B7E7FB689D}">
          <p14:sldIdLst>
            <p14:sldId id="259"/>
            <p14:sldId id="722"/>
            <p14:sldId id="413"/>
            <p14:sldId id="422"/>
            <p14:sldId id="721"/>
            <p14:sldId id="626"/>
            <p14:sldId id="672"/>
            <p14:sldId id="671"/>
            <p14:sldId id="717"/>
            <p14:sldId id="718"/>
            <p14:sldId id="680"/>
            <p14:sldId id="674"/>
            <p14:sldId id="720"/>
            <p14:sldId id="712"/>
            <p14:sldId id="627"/>
            <p14:sldId id="691"/>
            <p14:sldId id="696"/>
            <p14:sldId id="633"/>
            <p14:sldId id="640"/>
          </p14:sldIdLst>
        </p14:section>
        <p14:section name="Section sans titre" id="{070A5823-F32A-4B6F-8A01-648378C23A5D}">
          <p14:sldIdLst>
            <p14:sldId id="648"/>
            <p14:sldId id="650"/>
            <p14:sldId id="715"/>
            <p14:sldId id="631"/>
            <p14:sldId id="713"/>
            <p14:sldId id="703"/>
            <p14:sldId id="651"/>
            <p14:sldId id="660"/>
            <p14:sldId id="628"/>
            <p14:sldId id="687"/>
            <p14:sldId id="654"/>
            <p14:sldId id="653"/>
            <p14:sldId id="686"/>
            <p14:sldId id="685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F10"/>
    <a:srgbClr val="E29D14"/>
    <a:srgbClr val="CC8E12"/>
    <a:srgbClr val="F39459"/>
    <a:srgbClr val="1AAFF2"/>
    <a:srgbClr val="16E1F6"/>
    <a:srgbClr val="55E4F7"/>
    <a:srgbClr val="F01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14" autoAdjust="0"/>
    <p:restoredTop sz="94286" autoAdjust="0"/>
  </p:normalViewPr>
  <p:slideViewPr>
    <p:cSldViewPr snapToGrid="0" snapToObjects="1">
      <p:cViewPr>
        <p:scale>
          <a:sx n="117" d="100"/>
          <a:sy n="117" d="100"/>
        </p:scale>
        <p:origin x="-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54FC4DB-D2A9-418D-BE70-7D0A38B400D3}" type="datetimeFigureOut">
              <a:rPr lang="fr-FR" smtClean="0"/>
              <a:t>09/02/2019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EDE18A5-6EEC-423D-90C1-5DAE78718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20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DCB8-7F25-412C-8765-C78F239D1AEB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2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18A5-6EEC-423D-90C1-5DAE78718D1F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8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18A5-6EEC-423D-90C1-5DAE78718D1F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8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18A5-6EEC-423D-90C1-5DAE78718D1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8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8B2D-9358-4E4F-B749-C44A31B73784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269AA-1BC3-4CA4-B428-FB586CF56B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471590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B6FCD-847C-4A21-BD45-1100EE761DD0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84D3D-6592-46EE-810E-54F88A0322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93240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17EEB-FE10-4CE8-8B85-EDD067DCC194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9952-0C38-4FEF-8681-C785914432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617136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5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056D-CEC6-4FFE-9CF6-A9A7B6778A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78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A63-4673-4521-BFA9-C257522CCE9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66383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16DE-421C-4E39-9C42-34641C3CD6D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69761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3A39-F1AF-4CF1-9272-5474DC68AB4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9009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124E-CAF3-447D-BCB0-0D1B9A39416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4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47A0-5037-42DD-8FA7-9512D4EC314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232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53A-3D97-4E4F-A69C-E58CA23CD1D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51367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DEF-CB4B-4307-99BB-3E00BC2452F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405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ABF1-057A-43CB-BC0A-3B9355E88D0D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31A3F-B120-4C95-A305-5761584140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878149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E82-84E3-4675-812E-FB76D08E5BD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6166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6D9E-1F96-45F0-9C34-4BFAC58906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22471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C899-8187-48FF-8112-CD394C62F16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44775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9962-09F3-47AC-AB5B-9B125EF5B6B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0525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A63-4673-4521-BFA9-C257522CCE9A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454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16DE-421C-4E39-9C42-34641C3CD6DF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970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3A39-F1AF-4CF1-9272-5474DC68AB4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034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124E-CAF3-447D-BCB0-0D1B9A394167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162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47A0-5037-42DD-8FA7-9512D4EC3143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994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53A-3D97-4E4F-A69C-E58CA23CD1D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027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42975-BF93-4BDD-A53C-0C4D9D7FBA7E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9764-F12E-4BE8-9A80-0D1274CC35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142835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DEF-CB4B-4307-99BB-3E00BC2452F3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065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9" y="220980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7E82-84E3-4675-812E-FB76D08E5BD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657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6D9E-1F96-45F0-9C34-4BFAC5890618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91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C899-8187-48FF-8112-CD394C62F16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875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7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9962-09F3-47AC-AB5B-9B125EF5B6BC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719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38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33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4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21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2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D0BAD-57C9-41C4-8183-82BDECAF1DFD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36800-AD5A-477A-A56A-56E0121366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0286771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9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93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75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34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2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5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16DE-421C-4E39-9C42-34641C3CD6D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524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056D-CEC6-4FFE-9CF6-A9A7B6778AB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0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560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172" y="1632928"/>
            <a:ext cx="8229090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76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D3E49-BDA7-407D-B690-CEE18EE0940D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19D9-9008-45FD-B231-8FAB15E531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1308125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172" y="1632928"/>
            <a:ext cx="822909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964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172" y="1632928"/>
            <a:ext cx="401560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927" y="1632928"/>
            <a:ext cx="401560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18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862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171" y="522537"/>
            <a:ext cx="6531024" cy="30287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040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32927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172" y="3710664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27" y="1632928"/>
            <a:ext cx="401560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01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2" y="1632928"/>
            <a:ext cx="401560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27" y="1632927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927" y="3710664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527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2" y="1632927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927" y="1632927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172" y="3710664"/>
            <a:ext cx="822909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237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172" y="1632927"/>
            <a:ext cx="822909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172" y="3710664"/>
            <a:ext cx="822909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615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172" y="1632927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927" y="1632927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927" y="3710664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172" y="3710664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41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172" y="1632928"/>
            <a:ext cx="822909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172" y="1632928"/>
            <a:ext cx="822909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079478" y="1632601"/>
            <a:ext cx="4984477" cy="3977484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2079478" y="1632601"/>
            <a:ext cx="4984477" cy="39774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32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3C687-F938-4CE5-AE29-C98BBC5FAEDE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401B9-FCDF-4731-873A-77BA757666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92504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08F262-9A0F-409B-902C-CFA4C3095CE9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92554-9AD5-48DA-B590-D3F82117C0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20808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FEF70-1C4A-45D4-B4B4-706B1A078C92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0A4E-CDD9-46D3-A636-D3468DBDA1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78651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FFD64-34BB-4B3A-938E-6B2C5B886876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E3861-CDB2-46A8-903F-50B69D204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289922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19CCC12-2FA8-4020-A32D-508CDE4E0764}" type="datetime1">
              <a:rPr lang="fr-FR" altLang="fr-FR" smtClean="0"/>
              <a:t>09/02/2019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Réunion de rentrée du 5 février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E2F8C2-F013-4031-862F-626ACEE10DC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ransition spd="slow">
    <p:wipe/>
  </p:transition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9F465AB-47E6-4374-B8D3-995B5FB5664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09/02/2019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170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9F465AB-47E6-4374-B8D3-995B5FB5664D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09/02/2019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</a:rPr>
              <a:t>VR NC - SAIO Commission d'affectation 3ème &amp; 1ère 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85919EC-64CF-4CE0-8CB9-5DE0B4571ED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688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BC24F8E-DFAE-4870-8674-1E60AFE01E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09/02/2019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1B0BA09-F5FA-494E-BAC7-B083B1B74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499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14"/>
          <a:stretch/>
        </p:blipFill>
        <p:spPr>
          <a:xfrm>
            <a:off x="653" y="653"/>
            <a:ext cx="9143107" cy="6857968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1" y="522537"/>
            <a:ext cx="6531024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172" y="1632928"/>
            <a:ext cx="8229090" cy="3977484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2743070" lvl="6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172" y="6247906"/>
            <a:ext cx="2130093" cy="472896"/>
          </a:xfrm>
          <a:prstGeom prst="rect">
            <a:avLst/>
          </a:prstGeom>
        </p:spPr>
        <p:txBody>
          <a:bodyPr lIns="0" tIns="0" rIns="0" bIns="0"/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</a:pPr>
            <a:r>
              <a:rPr lang="de-D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</a:pPr>
            <a:r>
              <a:rPr lang="de-D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5515" y="6247906"/>
            <a:ext cx="2130093" cy="472896"/>
          </a:xfrm>
          <a:prstGeom prst="rect">
            <a:avLst/>
          </a:prstGeom>
        </p:spPr>
        <p:txBody>
          <a:bodyPr lIns="0" tIns="0" rIns="0" bIns="0"/>
          <a:lstStyle/>
          <a:p>
            <a:pPr algn="r" defTabSz="829452" fontAlgn="auto">
              <a:spcBef>
                <a:spcPts val="0"/>
              </a:spcBef>
              <a:spcAft>
                <a:spcPts val="0"/>
              </a:spcAft>
            </a:pPr>
            <a:fld id="{DD6A83EE-3293-47CE-BA0F-340F0FF2CF0D}" type="slidenum">
              <a:rPr lang="de-D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 defTabSz="829452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82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/>
    <p:bodyStyle>
      <a:lvl1pPr marL="391867" indent="-293900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ondes2018-2019.fr/" TargetMode="External"/><Relationship Id="rId2" Type="http://schemas.openxmlformats.org/officeDocument/2006/relationships/hyperlink" Target="http://quandjepasselebac.education.f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onisep.fr/voie-pr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107463/le-parcours-citoyen-eleve.html" TargetMode="External"/><Relationship Id="rId2" Type="http://schemas.openxmlformats.org/officeDocument/2006/relationships/hyperlink" Target="http://eduscol.education.fr/cid101019/les-parcours-educatifs-ecole-college-lyce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d.ac-noumea.nc/arena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106000" r="-10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304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1" y="2640362"/>
            <a:ext cx="9144000" cy="2813389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altLang="fr-FR" sz="3200" dirty="0" smtClean="0">
                <a:latin typeface="Arial" pitchFamily="34" charset="0"/>
                <a:cs typeface="Arial" pitchFamily="34" charset="0"/>
              </a:rPr>
              <a:t>Réunion de </a:t>
            </a:r>
            <a:r>
              <a:rPr lang="fr-FR" altLang="fr-FR" sz="3200" dirty="0" smtClean="0">
                <a:latin typeface="Arial" pitchFamily="34" charset="0"/>
                <a:cs typeface="Arial" pitchFamily="34" charset="0"/>
              </a:rPr>
              <a:t>rentrée des </a:t>
            </a:r>
            <a:r>
              <a:rPr lang="fr-FR" altLang="fr-FR" sz="3200" dirty="0" smtClean="0">
                <a:latin typeface="Arial" pitchFamily="34" charset="0"/>
                <a:cs typeface="Arial" pitchFamily="34" charset="0"/>
              </a:rPr>
              <a:t>personnels de </a:t>
            </a:r>
            <a:r>
              <a:rPr lang="fr-FR" altLang="fr-FR" sz="3200" dirty="0" smtClean="0">
                <a:latin typeface="Arial" pitchFamily="34" charset="0"/>
                <a:cs typeface="Arial" pitchFamily="34" charset="0"/>
              </a:rPr>
              <a:t>direction</a:t>
            </a:r>
            <a:r>
              <a:rPr lang="fr-FR" altLang="fr-F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3200" dirty="0" smtClean="0">
                <a:latin typeface="Arial" pitchFamily="34" charset="0"/>
                <a:cs typeface="Arial" pitchFamily="34" charset="0"/>
              </a:rPr>
              <a:t>RENTRÉE 2019</a:t>
            </a:r>
            <a:br>
              <a:rPr lang="fr-FR" altLang="fr-FR" sz="32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3200" dirty="0" smtClean="0">
                <a:latin typeface="Arial" pitchFamily="34" charset="0"/>
                <a:cs typeface="Arial" pitchFamily="34" charset="0"/>
              </a:rPr>
              <a:t>Lundi 11 février </a:t>
            </a:r>
            <a:r>
              <a:rPr lang="fr-FR" altLang="fr-FR" sz="3200" dirty="0" smtClean="0">
                <a:latin typeface="Arial" pitchFamily="34" charset="0"/>
                <a:cs typeface="Arial" pitchFamily="34" charset="0"/>
              </a:rPr>
              <a:t>2019 - 8h30 /12h30</a:t>
            </a:r>
            <a:endParaRPr lang="fr-FR" altLang="fr-F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7509"/>
            <a:ext cx="62321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6247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str-delcom\BAC 2021\INFOS 3ème\PPT\extrait_8p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616"/>
          <a:stretch>
            <a:fillRect/>
          </a:stretch>
        </p:blipFill>
        <p:spPr bwMode="auto">
          <a:xfrm>
            <a:off x="520192" y="113792"/>
            <a:ext cx="7932928" cy="64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038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6814" y="1150112"/>
            <a:ext cx="7942290" cy="5519248"/>
          </a:xfrm>
        </p:spPr>
        <p:txBody>
          <a:bodyPr>
            <a:noAutofit/>
          </a:bodyPr>
          <a:lstStyle/>
          <a:p>
            <a:pPr algn="l"/>
            <a:r>
              <a:rPr lang="fr-FR" sz="2000" b="1" dirty="0" smtClean="0"/>
              <a:t>Objectifs </a:t>
            </a:r>
            <a:r>
              <a:rPr lang="fr-FR" sz="2000" b="1" dirty="0"/>
              <a:t>généraux </a:t>
            </a:r>
            <a:endParaRPr lang="fr-FR" sz="2000" dirty="0"/>
          </a:p>
          <a:p>
            <a:pPr algn="l"/>
            <a:r>
              <a:rPr lang="fr-FR" sz="2000" b="1" dirty="0" smtClean="0"/>
              <a:t>Une </a:t>
            </a:r>
            <a:r>
              <a:rPr lang="fr-FR" sz="2000" b="1" dirty="0"/>
              <a:t>démarche expérimentale :  </a:t>
            </a:r>
            <a:r>
              <a:rPr lang="fr-FR" sz="2000" b="1" dirty="0" smtClean="0"/>
              <a:t>2018, 2019 et 2020</a:t>
            </a:r>
          </a:p>
          <a:p>
            <a:pPr algn="l"/>
            <a:endParaRPr lang="fr-FR" sz="2000" b="1" dirty="0" smtClean="0">
              <a:solidFill>
                <a:schemeClr val="accent2"/>
              </a:solidFill>
            </a:endParaRPr>
          </a:p>
          <a:p>
            <a:pPr algn="l"/>
            <a:r>
              <a:rPr lang="fr-FR" sz="2000" b="1" dirty="0" smtClean="0">
                <a:solidFill>
                  <a:schemeClr val="accent1"/>
                </a:solidFill>
              </a:rPr>
              <a:t>Les actions </a:t>
            </a:r>
            <a:r>
              <a:rPr lang="fr-FR" sz="2000" b="1" dirty="0">
                <a:solidFill>
                  <a:schemeClr val="accent1"/>
                </a:solidFill>
              </a:rPr>
              <a:t>2019 : entre différenciation et </a:t>
            </a:r>
            <a:r>
              <a:rPr lang="fr-FR" sz="2000" b="1" dirty="0" smtClean="0">
                <a:solidFill>
                  <a:schemeClr val="accent1"/>
                </a:solidFill>
              </a:rPr>
              <a:t>intégration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fr-FR" sz="2000" b="1" dirty="0"/>
              <a:t>Une articulation des enseignements généraux et </a:t>
            </a:r>
            <a:r>
              <a:rPr lang="fr-FR" sz="2000" b="1" dirty="0" smtClean="0"/>
              <a:t>professionnels</a:t>
            </a:r>
            <a:endParaRPr lang="fr-FR" sz="1800" dirty="0"/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fr-FR" sz="2000" b="1" dirty="0"/>
              <a:t>Un accompagnement renforcé des élèves </a:t>
            </a:r>
            <a:endParaRPr lang="fr-FR" sz="2000" dirty="0"/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fr-FR" sz="1800" b="1" dirty="0"/>
              <a:t> </a:t>
            </a:r>
            <a:r>
              <a:rPr lang="fr-FR" sz="2000" b="1" dirty="0"/>
              <a:t>Une diversification des parcours et des modalités de formations </a:t>
            </a:r>
          </a:p>
          <a:p>
            <a:pPr lvl="0" algn="just"/>
            <a:endParaRPr lang="fr-FR" sz="2000" b="1" dirty="0" smtClean="0">
              <a:solidFill>
                <a:schemeClr val="accent2"/>
              </a:solidFill>
            </a:endParaRPr>
          </a:p>
          <a:p>
            <a:pPr lvl="0" algn="just"/>
            <a:r>
              <a:rPr lang="fr-FR" sz="2000" b="1" dirty="0" smtClean="0">
                <a:solidFill>
                  <a:schemeClr val="accent1"/>
                </a:solidFill>
              </a:rPr>
              <a:t>Un </a:t>
            </a:r>
            <a:r>
              <a:rPr lang="fr-FR" sz="2000" b="1" dirty="0">
                <a:solidFill>
                  <a:schemeClr val="accent1"/>
                </a:solidFill>
              </a:rPr>
              <a:t>dispositif gagnant-gagnant pour l’ensemble des </a:t>
            </a:r>
            <a:r>
              <a:rPr lang="fr-FR" sz="2000" b="1" dirty="0" smtClean="0">
                <a:solidFill>
                  <a:schemeClr val="accent1"/>
                </a:solidFill>
              </a:rPr>
              <a:t>parties-prenantes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fr-FR" sz="2000" b="1" dirty="0"/>
              <a:t>Une amélioration de la performance globale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fr-FR" sz="2000" b="1" dirty="0" smtClean="0"/>
              <a:t>Une transformation </a:t>
            </a:r>
            <a:r>
              <a:rPr lang="fr-FR" sz="2000" b="1" dirty="0"/>
              <a:t>de la relation élève-enseignant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endParaRPr lang="fr-FR" sz="2000" b="1" dirty="0" smtClean="0">
              <a:solidFill>
                <a:schemeClr val="accent2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endParaRPr lang="fr-FR" sz="2000" b="1" dirty="0">
              <a:solidFill>
                <a:srgbClr val="4472C4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1670" y="87044"/>
            <a:ext cx="5829300" cy="720079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accent2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0"/>
            <a:ext cx="9144000" cy="106070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</a:rPr>
              <a:t>(III) c- </a:t>
            </a:r>
            <a:r>
              <a:rPr lang="fr-FR" dirty="0"/>
              <a:t>La mise en œuvre de la réforme de la voie pro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688" y="1189044"/>
            <a:ext cx="8229600" cy="4525963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Rentrée 2019  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altLang="fr-FR" sz="1400" b="1" dirty="0">
                <a:solidFill>
                  <a:prstClr val="black"/>
                </a:solidFill>
                <a:latin typeface="Calibri" pitchFamily="34" charset="0"/>
              </a:rPr>
              <a:t>Au cours de l’année de seconde, chaque élève réfléchit à la suite de son parcours vers la voie technologique ou la voie générale.</a:t>
            </a:r>
          </a:p>
          <a:p>
            <a:pPr lvl="1"/>
            <a:r>
              <a:rPr lang="fr-FR" sz="2000" dirty="0" smtClean="0"/>
              <a:t>Les </a:t>
            </a:r>
            <a:r>
              <a:rPr lang="fr-FR" sz="2000" dirty="0" smtClean="0"/>
              <a:t>secondes d’ajustement (test de positionnement numérique)</a:t>
            </a:r>
          </a:p>
          <a:p>
            <a:pPr lvl="1"/>
            <a:r>
              <a:rPr lang="fr-FR" sz="2000" dirty="0" smtClean="0"/>
              <a:t>L’accompagnement personnalisé </a:t>
            </a:r>
            <a:endParaRPr lang="fr-FR" sz="2000" dirty="0" smtClean="0"/>
          </a:p>
          <a:p>
            <a:pPr lvl="1"/>
            <a:r>
              <a:rPr lang="fr-FR" sz="2000" dirty="0" smtClean="0"/>
              <a:t>Préparation </a:t>
            </a:r>
            <a:r>
              <a:rPr lang="fr-FR" sz="2000" dirty="0" smtClean="0"/>
              <a:t>aux choix des spécialités de première</a:t>
            </a:r>
          </a:p>
          <a:p>
            <a:pPr lvl="1"/>
            <a:r>
              <a:rPr lang="fr-FR" sz="2000" dirty="0" smtClean="0"/>
              <a:t>Le PAF </a:t>
            </a:r>
            <a:r>
              <a:rPr lang="fr-FR" sz="2000" dirty="0" smtClean="0"/>
              <a:t>(formation des PP de 2</a:t>
            </a:r>
            <a:r>
              <a:rPr lang="fr-FR" sz="2000" baseline="30000" dirty="0" smtClean="0"/>
              <a:t>nde</a:t>
            </a:r>
            <a:r>
              <a:rPr lang="fr-FR" sz="2000" dirty="0" smtClean="0"/>
              <a:t> )</a:t>
            </a:r>
            <a:endParaRPr lang="fr-FR" sz="2000" dirty="0"/>
          </a:p>
          <a:p>
            <a:pPr marL="457200" lvl="1" indent="0">
              <a:buNone/>
            </a:pPr>
            <a:endParaRPr lang="fr-FR" sz="2000" dirty="0" smtClean="0"/>
          </a:p>
          <a:p>
            <a:r>
              <a:rPr lang="fr-FR" sz="2400" b="1" dirty="0" smtClean="0">
                <a:solidFill>
                  <a:schemeClr val="accent1"/>
                </a:solidFill>
              </a:rPr>
              <a:t>Préparation </a:t>
            </a:r>
            <a:r>
              <a:rPr lang="fr-FR" sz="2400" b="1" dirty="0" smtClean="0">
                <a:solidFill>
                  <a:schemeClr val="accent1"/>
                </a:solidFill>
              </a:rPr>
              <a:t>de la rentrée 2020</a:t>
            </a:r>
          </a:p>
          <a:p>
            <a:pPr lvl="1"/>
            <a:r>
              <a:rPr lang="fr-FR" sz="2000" dirty="0" smtClean="0"/>
              <a:t>L’articulation bac -3/+3 en Nouvelle Calédonie</a:t>
            </a:r>
          </a:p>
          <a:p>
            <a:pPr lvl="1"/>
            <a:r>
              <a:rPr lang="fr-FR" sz="2000" dirty="0" smtClean="0"/>
              <a:t>L’</a:t>
            </a:r>
            <a:r>
              <a:rPr lang="fr-FR" sz="2000" dirty="0" smtClean="0"/>
              <a:t>adaptation </a:t>
            </a:r>
            <a:r>
              <a:rPr lang="fr-FR" sz="2000" dirty="0" smtClean="0"/>
              <a:t>et </a:t>
            </a:r>
            <a:r>
              <a:rPr lang="fr-FR" sz="2000" dirty="0" smtClean="0"/>
              <a:t>la contextualisation</a:t>
            </a:r>
            <a:r>
              <a:rPr lang="fr-FR" sz="2000" dirty="0" smtClean="0"/>
              <a:t>, les grilles horaires</a:t>
            </a:r>
            <a:endParaRPr lang="fr-FR" sz="2000" dirty="0"/>
          </a:p>
          <a:p>
            <a:pPr lvl="1"/>
            <a:r>
              <a:rPr lang="fr-FR" sz="2000" dirty="0" smtClean="0"/>
              <a:t>La carte des spécialités</a:t>
            </a:r>
          </a:p>
          <a:p>
            <a:pPr lvl="1"/>
            <a:r>
              <a:rPr lang="fr-FR" sz="2000" dirty="0" smtClean="0"/>
              <a:t>Les enseignements optionnels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457200" y="22225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sz="2400" dirty="0" smtClean="0"/>
              <a:t>(III) d </a:t>
            </a:r>
            <a:r>
              <a:rPr lang="fr-FR" sz="2400" dirty="0"/>
              <a:t>– La rentrée en lycée général et </a:t>
            </a:r>
            <a:r>
              <a:rPr lang="fr-FR" sz="2400" dirty="0" smtClean="0"/>
              <a:t>technologique et la </a:t>
            </a:r>
            <a:r>
              <a:rPr lang="fr-FR" sz="2400" dirty="0"/>
              <a:t>préparation de la mise en réforme du bac (2021</a:t>
            </a:r>
            <a:r>
              <a:rPr lang="fr-FR" sz="2400" dirty="0" smtClean="0"/>
              <a:t>)</a:t>
            </a:r>
            <a:endParaRPr lang="fr-F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2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b="1" dirty="0">
                <a:solidFill>
                  <a:schemeClr val="accent6"/>
                </a:solidFill>
              </a:rPr>
              <a:t>Pour plus d’information sur l’orientation </a:t>
            </a:r>
            <a:r>
              <a:rPr lang="fr-FR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63316" y="1319911"/>
            <a:ext cx="5886450" cy="424815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Sur le lycée :</a:t>
            </a:r>
          </a:p>
          <a:p>
            <a:pPr marL="0" indent="0" algn="ctr">
              <a:buNone/>
              <a:defRPr/>
            </a:pPr>
            <a:r>
              <a:rPr lang="fr-FR" sz="2800" dirty="0">
                <a:solidFill>
                  <a:srgbClr val="95BCE5"/>
                </a:solidFill>
                <a:hlinkClick r:id="rId2"/>
              </a:rPr>
              <a:t>quandjepasselebac.education.fr</a:t>
            </a:r>
            <a:endParaRPr lang="fr-FR" sz="2800" dirty="0">
              <a:solidFill>
                <a:srgbClr val="95BCE5"/>
              </a:solidFill>
            </a:endParaRP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Sur la seconde générale et technologique :</a:t>
            </a:r>
          </a:p>
          <a:p>
            <a:pPr marL="0" indent="0" algn="ctr">
              <a:buNone/>
              <a:defRPr/>
            </a:pPr>
            <a:r>
              <a:rPr lang="fr-FR" sz="2800" dirty="0">
                <a:solidFill>
                  <a:srgbClr val="95BCE5"/>
                </a:solidFill>
                <a:hlinkClick r:id="rId3"/>
              </a:rPr>
              <a:t>secondes2018-2019.fr</a:t>
            </a:r>
            <a:endParaRPr lang="fr-FR" sz="2800" dirty="0">
              <a:solidFill>
                <a:srgbClr val="95BCE5"/>
              </a:solidFill>
            </a:endParaRP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Sur la voie professionnelle :</a:t>
            </a:r>
          </a:p>
          <a:p>
            <a:pPr marL="0" indent="0" algn="ctr">
              <a:buNone/>
              <a:defRPr/>
            </a:pPr>
            <a:r>
              <a:rPr lang="fr-FR" sz="2800" dirty="0">
                <a:solidFill>
                  <a:srgbClr val="95BCE5"/>
                </a:solidFill>
                <a:hlinkClick r:id="rId4"/>
              </a:rPr>
              <a:t>onisep.fr/voie-pro</a:t>
            </a:r>
            <a:endParaRPr lang="fr-FR" sz="2800" dirty="0">
              <a:solidFill>
                <a:srgbClr val="95BCE5"/>
              </a:solidFill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ED9E26-0D35-4B0B-BE01-D1095B8ACC65}" type="slidenum">
              <a:rPr lang="fr-FR" altLang="fr-FR" smtClean="0">
                <a:solidFill>
                  <a:srgbClr val="40404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304" y="15490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Les instances de consultation des élèves</a:t>
            </a:r>
            <a:br>
              <a:rPr lang="fr-FR" sz="2800" b="1" dirty="0">
                <a:solidFill>
                  <a:schemeClr val="accent1"/>
                </a:solidFill>
              </a:rPr>
            </a:br>
            <a:r>
              <a:rPr lang="fr-FR" sz="2800" b="1" dirty="0">
                <a:solidFill>
                  <a:schemeClr val="accent1"/>
                </a:solidFill>
              </a:rPr>
              <a:t>CVC / CVL / CCVL </a:t>
            </a:r>
            <a:endParaRPr lang="fr-FR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accent1"/>
              </a:solidFill>
            </a:endParaRPr>
          </a:p>
          <a:p>
            <a:r>
              <a:rPr lang="fr-FR" sz="2800" dirty="0" smtClean="0"/>
              <a:t>La </a:t>
            </a:r>
            <a:r>
              <a:rPr lang="fr-FR" sz="2800" dirty="0"/>
              <a:t>généralisation des </a:t>
            </a:r>
            <a:r>
              <a:rPr lang="fr-FR" sz="2800" dirty="0" smtClean="0"/>
              <a:t>CVC</a:t>
            </a:r>
          </a:p>
          <a:p>
            <a:r>
              <a:rPr lang="fr-FR" sz="2800" dirty="0" smtClean="0"/>
              <a:t>La création du Conseil Calédonien de la vie lycéenne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Une dynamique dans les </a:t>
            </a:r>
            <a:r>
              <a:rPr lang="fr-FR" sz="2800" u="sng" dirty="0">
                <a:hlinkClick r:id="rId2"/>
              </a:rPr>
              <a:t>parcours éducatifs</a:t>
            </a:r>
            <a:r>
              <a:rPr lang="fr-FR" sz="2800" dirty="0"/>
              <a:t>, notamment le </a:t>
            </a:r>
            <a:r>
              <a:rPr lang="fr-FR" sz="2800" dirty="0">
                <a:hlinkClick r:id="rId3"/>
              </a:rPr>
              <a:t>parcours </a:t>
            </a:r>
            <a:r>
              <a:rPr lang="fr-FR" sz="2800" dirty="0" smtClean="0">
                <a:hlinkClick r:id="rId3"/>
              </a:rPr>
              <a:t>citoyen</a:t>
            </a:r>
            <a:r>
              <a:rPr lang="fr-FR" sz="2800" dirty="0" smtClean="0"/>
              <a:t>.</a:t>
            </a:r>
            <a:endParaRPr lang="fr-FR" sz="2800" dirty="0"/>
          </a:p>
          <a:p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/>
              <a:t>(III) e </a:t>
            </a:r>
            <a:r>
              <a:rPr lang="fr-FR" dirty="0"/>
              <a:t>– La participation des élèves au sein des établissements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93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304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1227" y="1061365"/>
            <a:ext cx="8775290" cy="4678135"/>
          </a:xfrm>
        </p:spPr>
        <p:txBody>
          <a:bodyPr/>
          <a:lstStyle/>
          <a:p>
            <a:pPr algn="l">
              <a:lnSpc>
                <a:spcPts val="4100"/>
              </a:lnSpc>
            </a:pPr>
            <a:r>
              <a:rPr lang="fr-FR" sz="4000" b="1" dirty="0" smtClean="0"/>
              <a:t>IV – Les principaux dossiers </a:t>
            </a:r>
            <a:r>
              <a:rPr lang="fr-FR" sz="4000" b="1" dirty="0"/>
              <a:t>de rentrée</a:t>
            </a: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2800" b="1" dirty="0" smtClean="0"/>
              <a:t>a</a:t>
            </a:r>
            <a:r>
              <a:rPr lang="fr-FR" sz="2800" dirty="0" smtClean="0"/>
              <a:t>- </a:t>
            </a:r>
            <a:r>
              <a:rPr lang="fr-FR" sz="2800" b="1" dirty="0" smtClean="0"/>
              <a:t>Ajustement des moyens (postes et heures, personnels)</a:t>
            </a:r>
            <a:br>
              <a:rPr lang="fr-FR" sz="2800" b="1" dirty="0" smtClean="0"/>
            </a:br>
            <a:r>
              <a:rPr lang="fr-FR" sz="2800" b="1" dirty="0" smtClean="0"/>
              <a:t>b - Ajustement de l’affectation des élèves, </a:t>
            </a:r>
            <a:r>
              <a:rPr lang="fr-FR" sz="2800" b="1" dirty="0" err="1" smtClean="0"/>
              <a:t>Parcoursup</a:t>
            </a:r>
            <a:r>
              <a:rPr lang="fr-FR" sz="2800" b="1" dirty="0" smtClean="0"/>
              <a:t> et la </a:t>
            </a:r>
            <a:r>
              <a:rPr lang="fr-FR" sz="2800" b="1" dirty="0" smtClean="0"/>
              <a:t>	mise </a:t>
            </a:r>
            <a:r>
              <a:rPr lang="fr-FR" sz="2800" b="1" dirty="0" smtClean="0"/>
              <a:t>en place des 54 heures d’orientation en 2</a:t>
            </a:r>
            <a:r>
              <a:rPr lang="fr-FR" sz="2800" b="1" baseline="30000" dirty="0" smtClean="0"/>
              <a:t>nde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c – L’accompagnement des élèves décrocheurs et exclus</a:t>
            </a:r>
            <a:br>
              <a:rPr lang="fr-FR" sz="2800" b="1" dirty="0" smtClean="0"/>
            </a:br>
            <a:r>
              <a:rPr lang="fr-FR" sz="2800" b="1" dirty="0" smtClean="0"/>
              <a:t>d - La poursuite du plan d’amélioration de la qualité de la </a:t>
            </a:r>
            <a:r>
              <a:rPr lang="fr-FR" sz="2800" b="1" dirty="0" smtClean="0"/>
              <a:t>	gestion </a:t>
            </a:r>
            <a:r>
              <a:rPr lang="fr-FR" sz="2800" b="1" dirty="0" smtClean="0"/>
              <a:t>financière des établissements</a:t>
            </a: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dirty="0" smtClean="0"/>
              <a:t/>
            </a:r>
            <a:br>
              <a:rPr lang="fr-FR" sz="5400" dirty="0" smtClean="0"/>
            </a:br>
            <a:endParaRPr lang="fr-FR" altLang="fr-FR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7509"/>
            <a:ext cx="62321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324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24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8827" y="4747364"/>
            <a:ext cx="806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1" y="5910941"/>
            <a:ext cx="3025370" cy="7254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6624" y="1454913"/>
            <a:ext cx="8744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 smtClean="0">
                <a:cs typeface="Segoe UI" panose="020B0502040204020203" pitchFamily="34" charset="0"/>
              </a:rPr>
              <a:t>Moyens créés dans l’enseignement public </a:t>
            </a:r>
            <a:endParaRPr lang="fr-FR" sz="2800" dirty="0">
              <a:cs typeface="Segoe UI" panose="020B0502040204020203" pitchFamily="34" charset="0"/>
            </a:endParaRPr>
          </a:p>
          <a:p>
            <a:endParaRPr lang="fr-F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2800" dirty="0"/>
              <a:t>Comparatif des moyens PUBLIC / </a:t>
            </a:r>
            <a:r>
              <a:rPr lang="fr-FR" sz="2800" dirty="0" smtClean="0"/>
              <a:t>PRIVE</a:t>
            </a:r>
          </a:p>
          <a:p>
            <a:endParaRPr lang="fr-FR" sz="2800" dirty="0"/>
          </a:p>
          <a:p>
            <a:r>
              <a:rPr lang="fr-FR" sz="2800" dirty="0">
                <a:latin typeface="Calibri"/>
                <a:cs typeface="Calibri"/>
              </a:rPr>
              <a:t>É</a:t>
            </a:r>
            <a:r>
              <a:rPr lang="fr-FR" sz="2800" dirty="0"/>
              <a:t>volution DHG </a:t>
            </a:r>
            <a:r>
              <a:rPr lang="fr-FR" sz="2800" dirty="0" smtClean="0"/>
              <a:t>2019</a:t>
            </a:r>
          </a:p>
          <a:p>
            <a:endParaRPr lang="fr-FR" sz="2800" dirty="0"/>
          </a:p>
          <a:p>
            <a:r>
              <a:rPr lang="fr-FR" sz="2800" dirty="0" smtClean="0"/>
              <a:t>Dates à retenir</a:t>
            </a:r>
          </a:p>
          <a:p>
            <a:endParaRPr lang="fr-FR" sz="2800" dirty="0"/>
          </a:p>
          <a:p>
            <a:r>
              <a:rPr lang="fr-FR" sz="2800" dirty="0" smtClean="0"/>
              <a:t>Postes d’enseignants rentrée 2019</a:t>
            </a:r>
            <a:endParaRPr lang="fr-FR" sz="2800" dirty="0"/>
          </a:p>
          <a:p>
            <a:endParaRPr lang="fr-FR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39564" y="321061"/>
            <a:ext cx="9144000" cy="67868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</a:rPr>
              <a:t>(IV) a- 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Ajustement des moyens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13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" y="-1125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8827" y="4747364"/>
            <a:ext cx="806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38827" y="169789"/>
            <a:ext cx="7690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Dates à retenir</a:t>
            </a:r>
          </a:p>
          <a:p>
            <a:pPr algn="ctr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38827" y="2333418"/>
            <a:ext cx="782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a typeface="Tahoma" pitchFamily="34" charset="0"/>
                <a:cs typeface="Tahoma" pitchFamily="34" charset="0"/>
              </a:rPr>
              <a:t> 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1" y="5910941"/>
            <a:ext cx="3025370" cy="7254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26457" y="917876"/>
            <a:ext cx="3235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Décision le 27 février</a:t>
            </a:r>
          </a:p>
          <a:p>
            <a:r>
              <a:rPr lang="fr-FR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Réponse le 28 février</a:t>
            </a:r>
            <a:endParaRPr lang="fr-FR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90638" y="1672033"/>
            <a:ext cx="3006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GUICHET UNIQUE DE RENTREE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(jusqu’au 1</a:t>
            </a:r>
            <a:r>
              <a:rPr lang="fr-FR" sz="1400" baseline="30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</a:t>
            </a:r>
            <a:r>
              <a:rPr lang="fr-FR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mars)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Madame Yannick FAYARD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26 61 99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79 31 62</a:t>
            </a:r>
          </a:p>
          <a:p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6022001" y="1006550"/>
            <a:ext cx="545123" cy="20143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7543" y="995480"/>
            <a:ext cx="8412456" cy="38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28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8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927225"/>
            <a:ext cx="6896100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172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927225"/>
            <a:ext cx="6896100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D98B-9A7E-473A-A3F6-535112D7069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3" y="939706"/>
            <a:ext cx="8426011" cy="56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457200" y="87312"/>
            <a:ext cx="6973824" cy="8032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</a:rPr>
              <a:t>(IV) b – </a:t>
            </a:r>
            <a:r>
              <a:rPr lang="fr-FR" dirty="0" smtClean="0"/>
              <a:t>Affectation/orientation </a:t>
            </a:r>
          </a:p>
          <a:p>
            <a:r>
              <a:rPr lang="fr-FR" dirty="0" smtClean="0"/>
              <a:t>Affectation</a:t>
            </a:r>
            <a:r>
              <a:rPr lang="fr-FR" dirty="0" smtClean="0"/>
              <a:t> post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423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DEF-CB4B-4307-99BB-3E00BC2452F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VR NC - SAIO Commission d'affectation 3ème &amp; 1ère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19EC-64CF-4CE0-8CB9-5DE0B4571E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0612" y="35016"/>
            <a:ext cx="8963472" cy="672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259840" y="166994"/>
            <a:ext cx="701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black"/>
                </a:solidFill>
                <a:latin typeface="Calibri"/>
                <a:ea typeface="+mn-ea"/>
              </a:rPr>
              <a:t>Situation des affectations au 11 février 2019</a:t>
            </a:r>
            <a:endParaRPr lang="fr-FR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8752" y="747110"/>
            <a:ext cx="69250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b="1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Calibri"/>
                <a:ea typeface="+mn-ea"/>
              </a:rPr>
              <a:t>15 élèves de 3</a:t>
            </a:r>
            <a:r>
              <a:rPr lang="fr-FR" sz="2400" b="1" baseline="30000" dirty="0" smtClean="0">
                <a:solidFill>
                  <a:srgbClr val="FF0000"/>
                </a:solidFill>
                <a:latin typeface="Calibri"/>
                <a:ea typeface="+mn-ea"/>
              </a:rPr>
              <a:t>ème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ea typeface="+mn-ea"/>
              </a:rPr>
              <a:t> non-affectés (après ajustements)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Calibri"/>
                <a:ea typeface="+mn-ea"/>
              </a:rPr>
              <a:t>197 places théoriques 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dont</a:t>
            </a:r>
          </a:p>
          <a:p>
            <a:pPr marL="1200150" lvl="2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83 en 1CAP</a:t>
            </a:r>
          </a:p>
          <a:p>
            <a:pPr marL="1200150" lvl="2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89 en 2</a:t>
            </a:r>
            <a:r>
              <a:rPr lang="fr-FR" sz="2400" b="1" baseline="30000" dirty="0" smtClean="0">
                <a:solidFill>
                  <a:prstClr val="black"/>
                </a:solidFill>
                <a:latin typeface="Calibri"/>
                <a:ea typeface="+mn-ea"/>
              </a:rPr>
              <a:t>nd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Pro</a:t>
            </a:r>
          </a:p>
          <a:p>
            <a:pPr marL="1200150" lvl="2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25 en 1</a:t>
            </a:r>
            <a:r>
              <a:rPr lang="fr-FR" sz="2400" b="1" baseline="30000" dirty="0" smtClean="0">
                <a:solidFill>
                  <a:prstClr val="black"/>
                </a:solidFill>
                <a:latin typeface="Calibri"/>
                <a:ea typeface="+mn-ea"/>
              </a:rPr>
              <a:t>ère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Pro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latin typeface="Calibri"/>
              </a:rPr>
              <a:t>commission de post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</a:rPr>
              <a:t>affectation (3</a:t>
            </a:r>
            <a:r>
              <a:rPr lang="fr-FR" sz="2800" b="1" baseline="30000" dirty="0" smtClean="0">
                <a:solidFill>
                  <a:srgbClr val="FF0000"/>
                </a:solidFill>
                <a:latin typeface="Calibri"/>
              </a:rPr>
              <a:t>ème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</a:rPr>
              <a:t> tour) 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sym typeface="Wingdings"/>
              </a:rPr>
              <a:t>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</a:rPr>
              <a:t>vendredi </a:t>
            </a:r>
            <a:r>
              <a:rPr lang="fr-FR" sz="2800" b="1" dirty="0">
                <a:solidFill>
                  <a:srgbClr val="FF0000"/>
                </a:solidFill>
                <a:latin typeface="Calibri"/>
              </a:rPr>
              <a:t>1 mars 2019 au SAIO, 9h</a:t>
            </a:r>
            <a:endParaRPr lang="fr-FR" sz="2800" dirty="0">
              <a:solidFill>
                <a:srgbClr val="FF0000"/>
              </a:solidFill>
              <a:latin typeface="Calibri"/>
            </a:endParaRP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endParaRPr lang="fr-FR" sz="24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35091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026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688" y="115316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I – Introduction par Madame </a:t>
            </a:r>
            <a:r>
              <a:rPr lang="fr-FR" sz="2800" dirty="0" err="1" smtClean="0"/>
              <a:t>Iékawé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II </a:t>
            </a:r>
            <a:r>
              <a:rPr lang="fr-FR" sz="2800" dirty="0"/>
              <a:t>– Contexte de la </a:t>
            </a:r>
            <a:r>
              <a:rPr lang="fr-FR" sz="2800" dirty="0" smtClean="0"/>
              <a:t>rentrée</a:t>
            </a:r>
          </a:p>
          <a:p>
            <a:pPr marL="0" indent="0">
              <a:buNone/>
            </a:pPr>
            <a:r>
              <a:rPr lang="fr-FR" sz="2800" dirty="0" smtClean="0"/>
              <a:t>III </a:t>
            </a:r>
            <a:r>
              <a:rPr lang="fr-FR" sz="2800" dirty="0"/>
              <a:t>– Les 5 priorités de rentrée </a:t>
            </a:r>
            <a:r>
              <a:rPr lang="fr-FR" sz="2800" dirty="0" smtClean="0"/>
              <a:t>2019</a:t>
            </a:r>
          </a:p>
          <a:p>
            <a:pPr marL="0" indent="0">
              <a:buNone/>
            </a:pPr>
            <a:r>
              <a:rPr lang="fr-FR" sz="2800" dirty="0" smtClean="0"/>
              <a:t>IV </a:t>
            </a:r>
            <a:r>
              <a:rPr lang="fr-FR" sz="2800" dirty="0"/>
              <a:t>– Les principaux dossiers de </a:t>
            </a:r>
            <a:r>
              <a:rPr lang="fr-FR" sz="2800" dirty="0" smtClean="0"/>
              <a:t>rentrée</a:t>
            </a:r>
          </a:p>
          <a:p>
            <a:pPr marL="0" indent="0">
              <a:buNone/>
            </a:pPr>
            <a:r>
              <a:rPr lang="fr-FR" sz="2800" dirty="0" smtClean="0"/>
              <a:t>V </a:t>
            </a:r>
            <a:r>
              <a:rPr lang="fr-FR" sz="2800" dirty="0"/>
              <a:t>– Rappel des performances scolaires 2018 </a:t>
            </a:r>
            <a:br>
              <a:rPr lang="fr-FR" sz="2800" dirty="0"/>
            </a:br>
            <a:r>
              <a:rPr lang="fr-FR" sz="2800" dirty="0"/>
              <a:t>	dans le cadre des objectifs du </a:t>
            </a:r>
            <a:r>
              <a:rPr lang="fr-FR" sz="2800" dirty="0" smtClean="0"/>
              <a:t>PENC</a:t>
            </a:r>
          </a:p>
          <a:p>
            <a:pPr marL="0" indent="0">
              <a:buNone/>
            </a:pPr>
            <a:r>
              <a:rPr lang="fr-FR" sz="2800" dirty="0" smtClean="0"/>
              <a:t>VI </a:t>
            </a:r>
            <a:r>
              <a:rPr lang="fr-FR" sz="2800" dirty="0"/>
              <a:t>- La coopération entre les personnels de direction, </a:t>
            </a:r>
            <a:r>
              <a:rPr lang="fr-FR" sz="2800" dirty="0" smtClean="0"/>
              <a:t>	d’inspection</a:t>
            </a:r>
            <a:r>
              <a:rPr lang="fr-FR" sz="2800" dirty="0"/>
              <a:t>, le </a:t>
            </a:r>
            <a:r>
              <a:rPr lang="fr-FR" sz="2800" dirty="0" smtClean="0"/>
              <a:t>vice-rectorat</a:t>
            </a:r>
          </a:p>
          <a:p>
            <a:pPr marL="0" indent="0">
              <a:buNone/>
            </a:pPr>
            <a:r>
              <a:rPr lang="fr-FR" sz="2800" dirty="0" smtClean="0"/>
              <a:t>VII </a:t>
            </a:r>
            <a:r>
              <a:rPr lang="fr-FR" sz="2800" dirty="0"/>
              <a:t>- Divers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1A3F-B120-4C95-A305-5761584140BF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831278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975B-8628-4C42-9137-BC8859FA87C3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8159" y="201471"/>
            <a:ext cx="7838256" cy="792088"/>
          </a:xfrm>
        </p:spPr>
        <p:txBody>
          <a:bodyPr/>
          <a:lstStyle/>
          <a:p>
            <a:pPr marL="0" indent="0">
              <a:buNone/>
            </a:pPr>
            <a:endParaRPr lang="fr-FR" sz="36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25984" y="277474"/>
            <a:ext cx="8627872" cy="61310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err="1" smtClean="0"/>
              <a:t>Parcoursup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09600" y="1288288"/>
            <a:ext cx="8379968" cy="3474720"/>
          </a:xfrm>
        </p:spPr>
        <p:txBody>
          <a:bodyPr/>
          <a:lstStyle/>
          <a:p>
            <a:pPr marL="4572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Capacités d'accueil </a:t>
            </a:r>
            <a:r>
              <a:rPr lang="fr-FR" sz="2400" dirty="0">
                <a:solidFill>
                  <a:schemeClr val="tx1"/>
                </a:solidFill>
              </a:rPr>
              <a:t>saisies dans </a:t>
            </a:r>
            <a:r>
              <a:rPr lang="fr-FR" sz="2400" dirty="0" err="1">
                <a:solidFill>
                  <a:schemeClr val="tx1"/>
                </a:solidFill>
              </a:rPr>
              <a:t>Parcoursup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: 6208 places 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sz="2400" b="1" dirty="0" smtClean="0"/>
          </a:p>
          <a:p>
            <a:pPr marL="45720" indent="0">
              <a:buNone/>
            </a:pPr>
            <a:r>
              <a:rPr lang="fr-FR" sz="2400" b="1" dirty="0" smtClean="0"/>
              <a:t>163</a:t>
            </a:r>
            <a:r>
              <a:rPr lang="fr-FR" sz="2400" dirty="0" smtClean="0"/>
              <a:t> </a:t>
            </a:r>
            <a:r>
              <a:rPr lang="fr-FR" sz="2400" dirty="0"/>
              <a:t>étudiants ont été refusés sur l'ensemble de leur vœux</a:t>
            </a:r>
          </a:p>
          <a:p>
            <a:pPr marL="45720" indent="0">
              <a:buNone/>
            </a:pPr>
            <a:endParaRPr lang="fr-FR" sz="2400" dirty="0"/>
          </a:p>
          <a:p>
            <a:pPr marL="45720" indent="0">
              <a:buNone/>
            </a:pPr>
            <a:r>
              <a:rPr lang="fr-FR" sz="2400" b="1" dirty="0"/>
              <a:t>45</a:t>
            </a:r>
            <a:r>
              <a:rPr lang="fr-FR" sz="2400" dirty="0"/>
              <a:t> saisines de CAES à ce </a:t>
            </a:r>
            <a:r>
              <a:rPr lang="fr-FR" sz="2400" dirty="0" smtClean="0"/>
              <a:t>jour : 23 cas traités</a:t>
            </a:r>
            <a:endParaRPr lang="fr-FR" sz="2400" dirty="0"/>
          </a:p>
          <a:p>
            <a:endParaRPr lang="fr-FR" sz="2400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Prochaine CAES le mercredi 13 février 2019 à 16h à l’UNC</a:t>
            </a:r>
          </a:p>
          <a:p>
            <a:endParaRPr lang="fr-FR" sz="2400" b="1" dirty="0" smtClean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6756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VR NC - Commission admission Post-Bac - Parocursup NC 2018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975B-8628-4C42-9137-BC8859FA87C3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8415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La campagne métropolitaine 2019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0" y="987269"/>
            <a:ext cx="9144000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20 décembre </a:t>
            </a:r>
            <a:r>
              <a:rPr lang="fr-FR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2018 : </a:t>
            </a: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Ouverture de la partie "Information" du site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Du 22 janvier au 14 </a:t>
            </a:r>
            <a:r>
              <a:rPr lang="fr-FR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mars : </a:t>
            </a: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inscription et saisie des vœux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3 </a:t>
            </a:r>
            <a:r>
              <a:rPr lang="fr-FR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avril : </a:t>
            </a: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date limite de confirmation des vœux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Mi-mai : </a:t>
            </a: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début de la phase de réponse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Fin </a:t>
            </a:r>
            <a:r>
              <a:rPr lang="fr-FR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juin : </a:t>
            </a:r>
            <a:r>
              <a:rPr lang="fr-FR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endPos="0" dir="5400000" sy="-100000" algn="bl" rotWithShape="0"/>
                </a:effectLst>
                <a:latin typeface="+mj-lt"/>
                <a:ea typeface="+mj-ea"/>
                <a:cs typeface="+mj-cs"/>
              </a:rPr>
              <a:t>début de la phase complémentaire</a:t>
            </a: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331641" y="4299637"/>
            <a:ext cx="612068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fr-FR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Campagne de communication :</a:t>
            </a:r>
          </a:p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fr-FR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Radio (en ce moment même)</a:t>
            </a:r>
          </a:p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fr-FR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Site WEB VR + Facebook + Twitter</a:t>
            </a:r>
          </a:p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fr-FR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Informations mises à disposition dans </a:t>
            </a:r>
            <a:r>
              <a:rPr lang="fr-FR" sz="1800" b="1" dirty="0" smtClean="0">
                <a:solidFill>
                  <a:srgbClr val="FF0000"/>
                </a:solidFill>
              </a:rPr>
              <a:t>FOLIOS 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025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38827" y="4747364"/>
            <a:ext cx="806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1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51" y="6494528"/>
            <a:ext cx="5848350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VR NC - SAIO - Réunion de rentrée du 12 février 2018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0618" y="274850"/>
            <a:ext cx="9125933" cy="99835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 smtClean="0">
                <a:solidFill>
                  <a:schemeClr val="bg1"/>
                </a:solidFill>
              </a:rPr>
              <a:t>Orientation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31" y="1465005"/>
            <a:ext cx="8653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prstClr val="black"/>
                </a:solidFill>
                <a:latin typeface="Calibri"/>
                <a:ea typeface="+mn-ea"/>
              </a:rPr>
              <a:t>Heures </a:t>
            </a:r>
            <a:r>
              <a:rPr lang="fr-FR" sz="1600" b="1" dirty="0">
                <a:solidFill>
                  <a:prstClr val="black"/>
                </a:solidFill>
                <a:latin typeface="Calibri"/>
                <a:ea typeface="+mn-ea"/>
              </a:rPr>
              <a:t>dédiées d’éducation au choix de l’orientation (54 heures annuelles) dans le cadre de l’AP</a:t>
            </a:r>
            <a:endParaRPr lang="fr-FR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4" y="1918208"/>
            <a:ext cx="835292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947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0" y="2470493"/>
            <a:ext cx="9161584" cy="1368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/>
              <a:t>c- </a:t>
            </a:r>
            <a:r>
              <a:rPr lang="fr-FR" dirty="0"/>
              <a:t>L’accompagnement des élèves </a:t>
            </a:r>
            <a:r>
              <a:rPr lang="fr-FR" dirty="0" smtClean="0"/>
              <a:t>décrocheurs</a:t>
            </a:r>
          </a:p>
          <a:p>
            <a:r>
              <a:rPr lang="fr-FR" dirty="0" smtClean="0"/>
              <a:t>et </a:t>
            </a:r>
            <a:r>
              <a:rPr lang="fr-FR" dirty="0"/>
              <a:t>exclus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1828801"/>
            <a:ext cx="9144000" cy="511148"/>
          </a:xfrm>
          <a:prstGeom prst="rect">
            <a:avLst/>
          </a:prstGeom>
          <a:solidFill>
            <a:srgbClr val="FA9F1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IV - </a:t>
            </a:r>
            <a:r>
              <a:rPr lang="fr-FR" dirty="0">
                <a:solidFill>
                  <a:schemeClr val="tx1"/>
                </a:solidFill>
              </a:rPr>
              <a:t>Les principaux dossiers de </a:t>
            </a:r>
            <a:r>
              <a:rPr lang="fr-FR" dirty="0" smtClean="0">
                <a:solidFill>
                  <a:schemeClr val="tx1"/>
                </a:solidFill>
              </a:rPr>
              <a:t>rentrée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25472"/>
            <a:ext cx="8229600" cy="40541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Les mesures d’accompagnement des élèves décrocheurs / exclus </a:t>
            </a:r>
            <a:endParaRPr lang="fr-FR" b="1" dirty="0" smtClean="0">
              <a:solidFill>
                <a:schemeClr val="accent1"/>
              </a:solidFill>
            </a:endParaRPr>
          </a:p>
          <a:p>
            <a:r>
              <a:rPr lang="fr-FR" dirty="0" smtClean="0"/>
              <a:t>La </a:t>
            </a:r>
            <a:r>
              <a:rPr lang="fr-FR" dirty="0" smtClean="0"/>
              <a:t>cellule SV3S : accompagnement à la </a:t>
            </a:r>
            <a:r>
              <a:rPr lang="fr-FR" dirty="0" err="1" smtClean="0"/>
              <a:t>re</a:t>
            </a:r>
            <a:r>
              <a:rPr lang="fr-FR" dirty="0" smtClean="0"/>
              <a:t>-scolarisation</a:t>
            </a:r>
          </a:p>
          <a:p>
            <a:r>
              <a:rPr lang="fr-FR" dirty="0" smtClean="0"/>
              <a:t>La mise en place de Persévérance</a:t>
            </a:r>
          </a:p>
          <a:p>
            <a:r>
              <a:rPr lang="fr-FR" dirty="0" smtClean="0"/>
              <a:t>Les mesures alternatives citoyennes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sz="2800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457200" y="526903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/>
              <a:t>(IV) c- </a:t>
            </a:r>
            <a:r>
              <a:rPr lang="fr-FR" dirty="0"/>
              <a:t>L’accompagnement des élèves </a:t>
            </a:r>
            <a:r>
              <a:rPr lang="fr-FR" dirty="0" smtClean="0"/>
              <a:t>décrocheurs et </a:t>
            </a:r>
            <a:r>
              <a:rPr lang="fr-FR" dirty="0"/>
              <a:t>exclus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3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2"/>
          <p:cNvSpPr txBox="1"/>
          <p:nvPr/>
        </p:nvSpPr>
        <p:spPr>
          <a:xfrm>
            <a:off x="505938" y="1515658"/>
            <a:ext cx="7902539" cy="4441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97956" defTabSz="829366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 </a:t>
            </a: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Le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s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uivi </a:t>
            </a: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élèves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décrocheurs</a:t>
            </a:r>
          </a:p>
          <a:p>
            <a:pPr marL="97956" defTabSz="829366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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La f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iche Sentinelle</a:t>
            </a:r>
          </a:p>
          <a:p>
            <a:pPr marL="97956" defTabSz="829366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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L‘a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bsentéisme</a:t>
            </a:r>
          </a:p>
          <a:p>
            <a:pPr marL="97956" defTabSz="829366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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Les faits d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violence /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Incivilités</a:t>
            </a:r>
          </a:p>
          <a:p>
            <a:pPr marL="97956" defTabSz="829366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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Les m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odules </a:t>
            </a: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 et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</a:t>
            </a:r>
          </a:p>
          <a:p>
            <a:pPr defTabSz="829366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 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La 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f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ormation</a:t>
            </a:r>
            <a:endParaRPr lang="de-DE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49026" lvl="1" indent="-293870" defTabSz="82936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Personnels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de-D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direction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C.P.E / </a:t>
            </a:r>
            <a:r>
              <a:rPr lang="de-D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Infirmiers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Assistants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Sociaux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829366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829366" fontAlgn="auto">
              <a:spcBef>
                <a:spcPts val="0"/>
              </a:spcBef>
              <a:spcAft>
                <a:spcPts val="0"/>
              </a:spcAft>
            </a:pPr>
            <a:endParaRPr lang="de-DE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1"/>
          <p:cNvSpPr txBox="1"/>
          <p:nvPr/>
        </p:nvSpPr>
        <p:spPr>
          <a:xfrm>
            <a:off x="542515" y="404682"/>
            <a:ext cx="6531024" cy="6531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de-DE" sz="3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PERSEVERANCE</a:t>
            </a:r>
            <a:endParaRPr lang="de-DE" sz="3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4459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7584" y="862129"/>
            <a:ext cx="9144000" cy="1368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</a:rPr>
              <a:t>d- </a:t>
            </a:r>
            <a:r>
              <a:rPr lang="fr-FR" dirty="0"/>
              <a:t>La poursuite du plan d’amélioration de la qualité de la gestion financière des établissements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26</a:t>
            </a:fld>
            <a:endParaRPr lang="fr-FR" alt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220437"/>
            <a:ext cx="9144000" cy="511148"/>
          </a:xfrm>
          <a:prstGeom prst="rect">
            <a:avLst/>
          </a:prstGeom>
          <a:solidFill>
            <a:srgbClr val="FA9F1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IV - </a:t>
            </a:r>
            <a:r>
              <a:rPr lang="fr-FR" dirty="0">
                <a:solidFill>
                  <a:schemeClr val="tx1"/>
                </a:solidFill>
              </a:rPr>
              <a:t>Les principaux dossiers de rentrée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61178" y="3122584"/>
            <a:ext cx="8299102" cy="21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UN OBJECTIF PARTAGÉ :  FAIRE ÉVOLUER LA QUALITÉ DE GESTION DES EPENC EN LIEN AVEC LE PROJET ÉDUCATIF</a:t>
            </a:r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08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248" y="1410208"/>
            <a:ext cx="8505951" cy="427939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3000" b="1" dirty="0" smtClean="0">
                <a:solidFill>
                  <a:srgbClr val="4BACC6">
                    <a:lumMod val="75000"/>
                  </a:srgbClr>
                </a:solidFill>
                <a:latin typeface="Calibri" pitchFamily="34" charset="0"/>
              </a:rPr>
              <a:t>Rappel </a:t>
            </a:r>
            <a:r>
              <a:rPr lang="fr-FR" sz="3000" b="1" dirty="0">
                <a:solidFill>
                  <a:srgbClr val="4BACC6">
                    <a:lumMod val="75000"/>
                  </a:srgbClr>
                </a:solidFill>
                <a:latin typeface="Calibri" pitchFamily="34" charset="0"/>
              </a:rPr>
              <a:t>sur le plan </a:t>
            </a:r>
            <a:r>
              <a:rPr lang="fr-FR" sz="3000" b="1" dirty="0" smtClean="0">
                <a:solidFill>
                  <a:srgbClr val="4BACC6">
                    <a:lumMod val="75000"/>
                  </a:srgbClr>
                </a:solidFill>
                <a:latin typeface="Calibri" pitchFamily="34" charset="0"/>
              </a:rPr>
              <a:t>d’évolution </a:t>
            </a:r>
            <a:r>
              <a:rPr lang="fr-FR" sz="3000" b="1" dirty="0">
                <a:solidFill>
                  <a:srgbClr val="4BACC6">
                    <a:lumMod val="75000"/>
                  </a:srgbClr>
                </a:solidFill>
                <a:latin typeface="Calibri" pitchFamily="34" charset="0"/>
              </a:rPr>
              <a:t>qualitative de la  gestion financière des EPENC</a:t>
            </a:r>
          </a:p>
          <a:p>
            <a:pPr lvl="2"/>
            <a:r>
              <a:rPr lang="fr-FR" sz="2800" dirty="0" smtClean="0">
                <a:solidFill>
                  <a:schemeClr val="tx1"/>
                </a:solidFill>
              </a:rPr>
              <a:t>L’harmonisation </a:t>
            </a:r>
            <a:r>
              <a:rPr lang="fr-FR" sz="2800" dirty="0">
                <a:solidFill>
                  <a:schemeClr val="tx1"/>
                </a:solidFill>
              </a:rPr>
              <a:t>des pratiques de </a:t>
            </a:r>
            <a:r>
              <a:rPr lang="fr-FR" sz="2800" dirty="0" smtClean="0">
                <a:solidFill>
                  <a:schemeClr val="tx1"/>
                </a:solidFill>
              </a:rPr>
              <a:t>gestion </a:t>
            </a:r>
          </a:p>
          <a:p>
            <a:pPr lvl="2"/>
            <a:r>
              <a:rPr lang="fr-FR" sz="2800" dirty="0" smtClean="0"/>
              <a:t>L</a:t>
            </a:r>
            <a:r>
              <a:rPr lang="fr-FR" sz="2800" dirty="0" smtClean="0">
                <a:solidFill>
                  <a:schemeClr val="tx1"/>
                </a:solidFill>
              </a:rPr>
              <a:t>a </a:t>
            </a:r>
            <a:r>
              <a:rPr lang="fr-FR" sz="2800" dirty="0">
                <a:solidFill>
                  <a:schemeClr val="tx1"/>
                </a:solidFill>
              </a:rPr>
              <a:t>montée en </a:t>
            </a:r>
            <a:r>
              <a:rPr lang="fr-FR" sz="2800" dirty="0" smtClean="0">
                <a:solidFill>
                  <a:schemeClr val="tx1"/>
                </a:solidFill>
              </a:rPr>
              <a:t>compétences</a:t>
            </a:r>
          </a:p>
          <a:p>
            <a:pPr lvl="2"/>
            <a:r>
              <a:rPr lang="fr-FR" sz="2800" dirty="0" smtClean="0">
                <a:solidFill>
                  <a:schemeClr val="tx1"/>
                </a:solidFill>
              </a:rPr>
              <a:t>La </a:t>
            </a:r>
            <a:r>
              <a:rPr lang="fr-FR" sz="2800" dirty="0">
                <a:solidFill>
                  <a:schemeClr val="tx1"/>
                </a:solidFill>
              </a:rPr>
              <a:t>refonte de la carte </a:t>
            </a:r>
            <a:r>
              <a:rPr lang="fr-FR" sz="2800" dirty="0" smtClean="0">
                <a:solidFill>
                  <a:schemeClr val="tx1"/>
                </a:solidFill>
              </a:rPr>
              <a:t>comptable</a:t>
            </a:r>
          </a:p>
          <a:p>
            <a:pPr lvl="2"/>
            <a:r>
              <a:rPr lang="fr-FR" sz="2800" dirty="0" smtClean="0">
                <a:solidFill>
                  <a:schemeClr val="tx1"/>
                </a:solidFill>
              </a:rPr>
              <a:t>Les </a:t>
            </a:r>
            <a:r>
              <a:rPr lang="fr-FR" sz="2800" dirty="0">
                <a:solidFill>
                  <a:schemeClr val="tx1"/>
                </a:solidFill>
              </a:rPr>
              <a:t>outils à mettre en </a:t>
            </a:r>
            <a:r>
              <a:rPr lang="fr-FR" sz="2800" dirty="0" smtClean="0">
                <a:solidFill>
                  <a:schemeClr val="tx1"/>
                </a:solidFill>
              </a:rPr>
              <a:t>œuvre. 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</a:rPr>
              <a:t>Bilan </a:t>
            </a:r>
            <a:r>
              <a:rPr lang="fr-FR" sz="3000" b="1" dirty="0">
                <a:solidFill>
                  <a:schemeClr val="accent5">
                    <a:lumMod val="75000"/>
                  </a:schemeClr>
                </a:solidFill>
              </a:rPr>
              <a:t>d’étape </a:t>
            </a: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  <a:p>
            <a:pPr marL="0" indent="0">
              <a:buNone/>
            </a:pPr>
            <a:r>
              <a:rPr lang="fr-FR" sz="2400" dirty="0"/>
              <a:t>Le plan s’articule autour de plusieurs </a:t>
            </a:r>
            <a:r>
              <a:rPr lang="fr-FR" sz="2400" dirty="0" smtClean="0"/>
              <a:t>volets </a:t>
            </a:r>
            <a:r>
              <a:rPr lang="fr-FR" sz="2400" dirty="0"/>
              <a:t>: moyens matériels, </a:t>
            </a:r>
            <a:r>
              <a:rPr lang="fr-FR" sz="2400" dirty="0" smtClean="0"/>
              <a:t>volet RH</a:t>
            </a:r>
            <a:r>
              <a:rPr lang="fr-FR" sz="2400" dirty="0"/>
              <a:t>, volet structurel </a:t>
            </a:r>
            <a:endParaRPr lang="fr-FR" sz="2400" dirty="0" smtClean="0"/>
          </a:p>
          <a:p>
            <a:pPr marL="0" indent="0">
              <a:buNone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</a:rPr>
              <a:t>Perspectives 2019</a:t>
            </a:r>
            <a:endParaRPr lang="fr-FR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endParaRPr lang="fr-FR" sz="2800" dirty="0" smtClean="0">
              <a:solidFill>
                <a:schemeClr val="tx1"/>
              </a:solidFill>
            </a:endParaRPr>
          </a:p>
          <a:p>
            <a:pPr lvl="2"/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7584" y="119180"/>
            <a:ext cx="9144000" cy="11447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</a:rPr>
              <a:t>d- </a:t>
            </a:r>
            <a:r>
              <a:rPr lang="fr-FR" dirty="0"/>
              <a:t>La poursuite du plan d’amélioration de la qualité de la gestion financière des établissements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9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304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1227" y="2640354"/>
            <a:ext cx="8775290" cy="2525093"/>
          </a:xfrm>
        </p:spPr>
        <p:txBody>
          <a:bodyPr/>
          <a:lstStyle/>
          <a:p>
            <a:r>
              <a:rPr lang="fr-FR" sz="4000" b="1" dirty="0" smtClean="0"/>
              <a:t>V – </a:t>
            </a:r>
            <a:r>
              <a:rPr lang="fr-FR" sz="4000" b="1" dirty="0"/>
              <a:t>Rappel des performances scolaires 2018 </a:t>
            </a:r>
            <a:r>
              <a:rPr lang="fr-FR" sz="4000" b="1" dirty="0" smtClean="0"/>
              <a:t>dans </a:t>
            </a:r>
            <a:r>
              <a:rPr lang="fr-FR" sz="4000" b="1" dirty="0"/>
              <a:t>le cadre des objectifs du </a:t>
            </a:r>
            <a:r>
              <a:rPr lang="fr-FR" sz="4000" b="1" dirty="0" smtClean="0"/>
              <a:t>PENC</a:t>
            </a:r>
            <a:endParaRPr lang="fr-FR" altLang="fr-F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7509"/>
            <a:ext cx="62321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324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368710" y="123829"/>
            <a:ext cx="8775290" cy="544644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1"/>
                </a:solidFill>
              </a:rPr>
              <a:t>Les résultats aux examens – session </a:t>
            </a:r>
            <a:r>
              <a:rPr lang="fr-FR" sz="2800" b="1" dirty="0" smtClean="0">
                <a:solidFill>
                  <a:schemeClr val="accent1"/>
                </a:solidFill>
              </a:rPr>
              <a:t>2018</a:t>
            </a:r>
            <a:endParaRPr lang="fr-FR" altLang="fr-FR" sz="2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8070" y="668473"/>
            <a:ext cx="84666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· </a:t>
            </a:r>
            <a:r>
              <a:rPr lang="fr-FR" sz="2400" dirty="0" smtClean="0"/>
              <a:t>Un </a:t>
            </a:r>
            <a:r>
              <a:rPr lang="fr-FR" sz="2400" dirty="0"/>
              <a:t>brevet plus exigeant avec des résultats meilleurs notamment au niveau </a:t>
            </a:r>
            <a:r>
              <a:rPr lang="fr-FR" sz="2400" dirty="0" smtClean="0"/>
              <a:t>des mentions.</a:t>
            </a:r>
          </a:p>
          <a:p>
            <a:endParaRPr lang="fr-FR" sz="2400" dirty="0"/>
          </a:p>
          <a:p>
            <a:r>
              <a:rPr lang="fr-FR" sz="2400" dirty="0"/>
              <a:t>· La plus forte progression de réussite pour les </a:t>
            </a:r>
            <a:r>
              <a:rPr lang="fr-FR" sz="2400" dirty="0" smtClean="0"/>
              <a:t>CAP</a:t>
            </a:r>
          </a:p>
          <a:p>
            <a:endParaRPr lang="fr-FR" sz="2400" dirty="0"/>
          </a:p>
          <a:p>
            <a:r>
              <a:rPr lang="fr-FR" sz="2400" dirty="0"/>
              <a:t>· Un bac mitigé mais un succès honorable en bac professionnel et au niveau </a:t>
            </a:r>
            <a:r>
              <a:rPr lang="fr-FR" sz="2400" dirty="0" smtClean="0"/>
              <a:t>des mentions </a:t>
            </a:r>
            <a:r>
              <a:rPr lang="fr-FR" sz="2400" dirty="0"/>
              <a:t>de l’ensemble des </a:t>
            </a:r>
            <a:r>
              <a:rPr lang="fr-FR" sz="2400" dirty="0" smtClean="0"/>
              <a:t>bacs.</a:t>
            </a:r>
          </a:p>
          <a:p>
            <a:endParaRPr lang="fr-FR" sz="2400" dirty="0"/>
          </a:p>
          <a:p>
            <a:r>
              <a:rPr lang="fr-FR" sz="2400" dirty="0"/>
              <a:t>· </a:t>
            </a:r>
            <a:r>
              <a:rPr lang="fr-FR" sz="2400" dirty="0" smtClean="0"/>
              <a:t>Les résultats plus mitigés du BTS </a:t>
            </a:r>
            <a:r>
              <a:rPr lang="fr-FR" sz="2400" dirty="0"/>
              <a:t>ne </a:t>
            </a:r>
            <a:r>
              <a:rPr lang="fr-FR" sz="2400" dirty="0" smtClean="0"/>
              <a:t>doivent </a:t>
            </a:r>
            <a:r>
              <a:rPr lang="fr-FR" sz="2400" dirty="0"/>
              <a:t>pas gommer la promotion sociale qu’il recouvre </a:t>
            </a:r>
            <a:r>
              <a:rPr lang="fr-FR" sz="2400" dirty="0" smtClean="0"/>
              <a:t>(origines </a:t>
            </a:r>
            <a:r>
              <a:rPr lang="fr-FR" sz="2400" dirty="0"/>
              <a:t>sociales et des parcours des </a:t>
            </a:r>
            <a:r>
              <a:rPr lang="fr-FR" sz="2400" dirty="0" smtClean="0"/>
              <a:t>élèves)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93036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304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184357" y="2563586"/>
            <a:ext cx="8775290" cy="2822298"/>
          </a:xfrm>
        </p:spPr>
        <p:txBody>
          <a:bodyPr/>
          <a:lstStyle/>
          <a:p>
            <a:r>
              <a:rPr lang="fr-FR" sz="4000" b="1" dirty="0"/>
              <a:t>I – Introduction par Madame </a:t>
            </a:r>
            <a:r>
              <a:rPr lang="fr-FR" sz="4000" b="1" dirty="0" err="1"/>
              <a:t>Iékawé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(présentation </a:t>
            </a:r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nouveaux arrivants)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endParaRPr lang="fr-FR" altLang="fr-F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7509"/>
            <a:ext cx="62321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038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" y="63600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1227" y="2640354"/>
            <a:ext cx="8775290" cy="2525093"/>
          </a:xfrm>
        </p:spPr>
        <p:txBody>
          <a:bodyPr/>
          <a:lstStyle/>
          <a:p>
            <a:r>
              <a:rPr lang="fr-FR" sz="4000" b="1" dirty="0" smtClean="0"/>
              <a:t>VI - La coopération entre les personnels de direction, d’inspection, le vice-rectorat</a:t>
            </a:r>
            <a:endParaRPr lang="fr-FR" altLang="fr-F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7509"/>
            <a:ext cx="62321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2752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304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1227" y="1943105"/>
            <a:ext cx="8775290" cy="3222347"/>
          </a:xfrm>
        </p:spPr>
        <p:txBody>
          <a:bodyPr/>
          <a:lstStyle/>
          <a:p>
            <a:pPr algn="l"/>
            <a:r>
              <a:rPr lang="fr-FR" sz="4000" b="1" dirty="0" smtClean="0"/>
              <a:t>VII – Divers</a:t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2800" b="1" dirty="0" smtClean="0"/>
              <a:t>a – Le plan académique de formation</a:t>
            </a:r>
            <a:br>
              <a:rPr lang="fr-FR" sz="2800" b="1" dirty="0" smtClean="0"/>
            </a:br>
            <a:r>
              <a:rPr lang="fr-FR" sz="2800" b="1" dirty="0" smtClean="0"/>
              <a:t>b - Folios</a:t>
            </a:r>
            <a:r>
              <a:rPr lang="fr-FR" sz="4000" b="1" dirty="0" smtClean="0"/>
              <a:t>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> </a:t>
            </a:r>
            <a:endParaRPr lang="fr-FR" altLang="fr-F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7509"/>
            <a:ext cx="62321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2752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" y="-1412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8827" y="4747364"/>
            <a:ext cx="806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" y="-1412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1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51" y="6494528"/>
            <a:ext cx="5848350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VR NC - SAIO - Réunion de rentrée du 12 février 2018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0618" y="274850"/>
            <a:ext cx="9125933" cy="99835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 smtClean="0">
                <a:solidFill>
                  <a:schemeClr val="bg1"/>
                </a:solidFill>
              </a:rPr>
              <a:t>Le PAF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928" y="1823487"/>
            <a:ext cx="8461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Inscription </a:t>
            </a:r>
            <a:r>
              <a:rPr lang="fr-FR" sz="2800" b="1" dirty="0"/>
              <a:t>en ligne</a:t>
            </a:r>
            <a:r>
              <a:rPr lang="fr-FR" sz="2800" dirty="0"/>
              <a:t> sur : </a:t>
            </a:r>
            <a:r>
              <a:rPr lang="fr-FR" sz="2800" dirty="0">
                <a:hlinkClick r:id="rId4"/>
              </a:rPr>
              <a:t>https://id.ac-noumea.nc/arena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800" b="1" dirty="0" smtClean="0"/>
              <a:t>du </a:t>
            </a:r>
            <a:r>
              <a:rPr lang="fr-FR" sz="2800" b="1" dirty="0"/>
              <a:t>18 février au 15 mars 2019</a:t>
            </a:r>
            <a:r>
              <a:rPr lang="fr-FR" sz="2800" b="1" dirty="0" smtClean="0"/>
              <a:t>.</a:t>
            </a:r>
          </a:p>
          <a:p>
            <a:endParaRPr lang="fr-FR" sz="2800" dirty="0"/>
          </a:p>
          <a:p>
            <a:r>
              <a:rPr lang="fr-FR" sz="2800" dirty="0"/>
              <a:t>La campagne de formulation de l’avis du supérieur hiérarchique se déroulera </a:t>
            </a:r>
            <a:r>
              <a:rPr lang="fr-FR" sz="2800" b="1" dirty="0"/>
              <a:t>du 18 au 29 mars 2018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74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" y="-1412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8827" y="4747364"/>
            <a:ext cx="806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64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74794" y="2397760"/>
            <a:ext cx="8509542" cy="3662304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Rentrée 2019 : 3 </a:t>
            </a:r>
            <a:r>
              <a:rPr lang="fr-FR" sz="2400" dirty="0" smtClean="0">
                <a:solidFill>
                  <a:schemeClr val="tx1"/>
                </a:solidFill>
              </a:rPr>
              <a:t>modes d’emploi </a:t>
            </a:r>
            <a:r>
              <a:rPr lang="fr-FR" sz="2400" dirty="0" smtClean="0">
                <a:solidFill>
                  <a:schemeClr val="tx1"/>
                </a:solidFill>
              </a:rPr>
              <a:t>(</a:t>
            </a:r>
            <a:r>
              <a:rPr lang="fr-FR" sz="2400" dirty="0" smtClean="0">
                <a:solidFill>
                  <a:schemeClr val="tx1"/>
                </a:solidFill>
              </a:rPr>
              <a:t>à récupérer au </a:t>
            </a:r>
            <a:r>
              <a:rPr lang="fr-FR" sz="2400" dirty="0" smtClean="0">
                <a:solidFill>
                  <a:schemeClr val="tx1"/>
                </a:solidFill>
              </a:rPr>
              <a:t>SAIO):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R</a:t>
            </a:r>
            <a:r>
              <a:rPr lang="fr-FR" sz="2400" dirty="0" smtClean="0">
                <a:solidFill>
                  <a:schemeClr val="tx1"/>
                </a:solidFill>
              </a:rPr>
              <a:t>éférents </a:t>
            </a:r>
            <a:r>
              <a:rPr lang="fr-FR" sz="2400" dirty="0" smtClean="0">
                <a:solidFill>
                  <a:schemeClr val="tx1"/>
                </a:solidFill>
              </a:rPr>
              <a:t>FOLIOS établissement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Professeurs </a:t>
            </a:r>
            <a:r>
              <a:rPr lang="fr-FR" sz="2400" dirty="0" smtClean="0">
                <a:solidFill>
                  <a:schemeClr val="tx1"/>
                </a:solidFill>
              </a:rPr>
              <a:t>Principaux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T</a:t>
            </a:r>
            <a:r>
              <a:rPr lang="fr-FR" sz="2400" dirty="0" smtClean="0">
                <a:solidFill>
                  <a:schemeClr val="tx1"/>
                </a:solidFill>
              </a:rPr>
              <a:t>ous </a:t>
            </a:r>
            <a:r>
              <a:rPr lang="fr-FR" sz="2400" dirty="0" smtClean="0">
                <a:solidFill>
                  <a:schemeClr val="tx1"/>
                </a:solidFill>
              </a:rPr>
              <a:t>les élèves</a:t>
            </a:r>
          </a:p>
          <a:p>
            <a:pPr marL="742950" lvl="1" indent="-285750" algn="l">
              <a:buFont typeface="Arial" charset="0"/>
              <a:buChar char="•"/>
            </a:pPr>
            <a:endParaRPr lang="fr-FR" sz="1600" b="1" dirty="0" smtClean="0">
              <a:solidFill>
                <a:schemeClr val="tx1"/>
              </a:solidFill>
            </a:endParaRP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51" y="6494528"/>
            <a:ext cx="5848350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VR NC - SAIO - Réunion de rentrée du 12 février 2018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0618" y="274850"/>
            <a:ext cx="9125933" cy="99835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 smtClean="0">
                <a:solidFill>
                  <a:schemeClr val="bg1"/>
                </a:solidFill>
              </a:rPr>
              <a:t>FOLIOS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882" y="1448208"/>
            <a:ext cx="912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projet </a:t>
            </a:r>
            <a:r>
              <a:rPr lang="fr-FR" sz="2000" b="1" dirty="0"/>
              <a:t>éducatif </a:t>
            </a:r>
            <a:r>
              <a:rPr lang="fr-FR" sz="2000" b="1" dirty="0" smtClean="0"/>
              <a:t>de la Nouvelle-Calédonie dispose de </a:t>
            </a:r>
            <a:r>
              <a:rPr lang="fr-FR" sz="2000" b="1" dirty="0"/>
              <a:t>3 parcours </a:t>
            </a:r>
            <a:r>
              <a:rPr lang="fr-FR" sz="2000" b="1" dirty="0" smtClean="0"/>
              <a:t>éducatifs </a:t>
            </a:r>
          </a:p>
          <a:p>
            <a:r>
              <a:rPr lang="fr-FR" sz="2000" b="1" dirty="0">
                <a:sym typeface="Wingdings"/>
              </a:rPr>
              <a:t>	</a:t>
            </a:r>
            <a:r>
              <a:rPr lang="fr-FR" sz="2000" b="1" dirty="0" smtClean="0">
                <a:sym typeface="Wingdings"/>
              </a:rPr>
              <a:t> F</a:t>
            </a:r>
            <a:r>
              <a:rPr lang="fr-FR" sz="2000" b="1" dirty="0" smtClean="0"/>
              <a:t>OLIOS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344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628650" y="3265494"/>
            <a:ext cx="7772400" cy="1470025"/>
          </a:xfrm>
        </p:spPr>
        <p:txBody>
          <a:bodyPr/>
          <a:lstStyle/>
          <a:p>
            <a:r>
              <a:rPr lang="fr-FR" altLang="fr-FR" sz="6000" dirty="0">
                <a:solidFill>
                  <a:schemeClr val="bg1"/>
                </a:solidFill>
              </a:rPr>
              <a:t>Merci de votre attention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827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304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7509"/>
            <a:ext cx="62321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84357" y="2269671"/>
            <a:ext cx="8775290" cy="313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pitchFamily="126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r>
              <a:rPr lang="fr-FR" sz="4000" b="1" dirty="0" smtClean="0"/>
              <a:t>II – </a:t>
            </a:r>
            <a:r>
              <a:rPr lang="fr-FR" sz="4000" b="1" dirty="0"/>
              <a:t>Contexte de la </a:t>
            </a:r>
            <a:r>
              <a:rPr lang="fr-FR" sz="4000" b="1" dirty="0" smtClean="0"/>
              <a:t>rentrée</a:t>
            </a:r>
          </a:p>
          <a:p>
            <a:pPr algn="l"/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200" b="1" dirty="0" smtClean="0"/>
              <a:t>a- Calendrier politique</a:t>
            </a:r>
            <a:br>
              <a:rPr lang="fr-FR" sz="3200" b="1" dirty="0" smtClean="0"/>
            </a:br>
            <a:r>
              <a:rPr lang="fr-FR" sz="3200" b="1" dirty="0" smtClean="0"/>
              <a:t>b - Contexte éducatif calédonien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endParaRPr lang="fr-FR" altLang="fr-F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43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4590"/>
            <a:ext cx="8229600" cy="1143000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6"/>
                </a:solidFill>
              </a:rPr>
              <a:t>Budget de la  Nouvelle-Calédonie </a:t>
            </a:r>
            <a:br>
              <a:rPr lang="fr-FR" sz="2800" b="1" dirty="0" smtClean="0">
                <a:solidFill>
                  <a:schemeClr val="accent6"/>
                </a:solidFill>
              </a:rPr>
            </a:br>
            <a:r>
              <a:rPr lang="fr-FR" sz="2800" b="1" dirty="0" smtClean="0">
                <a:solidFill>
                  <a:schemeClr val="accent6"/>
                </a:solidFill>
              </a:rPr>
              <a:t>et subventions aux EPENC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26318"/>
            <a:ext cx="8229600" cy="4525963"/>
          </a:xfrm>
        </p:spPr>
        <p:txBody>
          <a:bodyPr/>
          <a:lstStyle/>
          <a:p>
            <a:r>
              <a:rPr lang="fr-FR" sz="2800" dirty="0"/>
              <a:t>Un Budget </a:t>
            </a:r>
            <a:r>
              <a:rPr lang="fr-FR" sz="2800" dirty="0" smtClean="0"/>
              <a:t>en </a:t>
            </a:r>
            <a:r>
              <a:rPr lang="fr-FR" sz="2800" dirty="0"/>
              <a:t>diminution </a:t>
            </a:r>
            <a:r>
              <a:rPr lang="fr-FR" sz="2800" dirty="0" smtClean="0"/>
              <a:t>dans un contexte économique contraint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2800" dirty="0" smtClean="0"/>
              <a:t>Des transferts/subventions aux établissements </a:t>
            </a:r>
          </a:p>
          <a:p>
            <a:pPr lvl="1"/>
            <a:r>
              <a:rPr lang="fr-FR" dirty="0" smtClean="0"/>
              <a:t>stabilisés </a:t>
            </a:r>
            <a:r>
              <a:rPr lang="fr-FR" dirty="0"/>
              <a:t>en fonctionnement </a:t>
            </a:r>
            <a:endParaRPr lang="fr-FR" dirty="0" smtClean="0"/>
          </a:p>
          <a:p>
            <a:pPr lvl="1"/>
            <a:r>
              <a:rPr lang="fr-FR" dirty="0" smtClean="0"/>
              <a:t>en </a:t>
            </a:r>
            <a:r>
              <a:rPr lang="fr-FR" dirty="0"/>
              <a:t>baissent </a:t>
            </a:r>
            <a:r>
              <a:rPr lang="fr-FR" dirty="0" smtClean="0"/>
              <a:t>en </a:t>
            </a:r>
            <a:r>
              <a:rPr lang="fr-FR" dirty="0"/>
              <a:t>équipement</a:t>
            </a:r>
            <a:r>
              <a:rPr lang="fr-FR" dirty="0" smtClean="0"/>
              <a:t>.</a:t>
            </a:r>
          </a:p>
          <a:p>
            <a:pPr marL="457200" lvl="1" indent="0">
              <a:buNone/>
            </a:pPr>
            <a:endParaRPr lang="fr-FR" sz="800" dirty="0"/>
          </a:p>
          <a:p>
            <a:r>
              <a:rPr lang="fr-FR" sz="2800" dirty="0" smtClean="0"/>
              <a:t>Un PPI </a:t>
            </a:r>
            <a:r>
              <a:rPr lang="fr-FR" sz="2800" dirty="0"/>
              <a:t>Lycées/ALP </a:t>
            </a:r>
            <a:r>
              <a:rPr lang="fr-FR" sz="2800" dirty="0" smtClean="0"/>
              <a:t>de </a:t>
            </a:r>
            <a:r>
              <a:rPr lang="fr-FR" sz="2800" b="1" dirty="0"/>
              <a:t>986MF </a:t>
            </a:r>
            <a:endParaRPr lang="fr-FR" dirty="0" smtClean="0"/>
          </a:p>
          <a:p>
            <a:pPr lvl="1"/>
            <a:r>
              <a:rPr lang="fr-FR" dirty="0" smtClean="0"/>
              <a:t>Vice-rectorat = 537 </a:t>
            </a:r>
            <a:r>
              <a:rPr lang="fr-FR" dirty="0"/>
              <a:t>MF dont 70MF pour l’EPEANC </a:t>
            </a:r>
            <a:endParaRPr lang="fr-FR" dirty="0" smtClean="0"/>
          </a:p>
          <a:p>
            <a:pPr lvl="1"/>
            <a:r>
              <a:rPr lang="fr-FR" dirty="0" smtClean="0"/>
              <a:t>la </a:t>
            </a:r>
            <a:r>
              <a:rPr lang="fr-FR" dirty="0"/>
              <a:t>DAPM </a:t>
            </a:r>
            <a:r>
              <a:rPr lang="fr-FR" dirty="0" smtClean="0"/>
              <a:t>= 449MF </a:t>
            </a:r>
            <a:r>
              <a:rPr lang="fr-FR" dirty="0"/>
              <a:t>sur son propre </a:t>
            </a:r>
            <a:r>
              <a:rPr lang="fr-FR" dirty="0" smtClean="0"/>
              <a:t>budget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1A3F-B120-4C95-A305-5761584140BF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09564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304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1227" y="351064"/>
            <a:ext cx="8775290" cy="5421086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fr-FR" sz="4000" b="1" dirty="0" smtClean="0"/>
              <a:t>III – Les 5 priorités de </a:t>
            </a:r>
            <a:r>
              <a:rPr lang="fr-FR" sz="4000" b="1" dirty="0"/>
              <a:t>la rentrée </a:t>
            </a:r>
            <a:r>
              <a:rPr lang="fr-FR" sz="4000" b="1" dirty="0" smtClean="0"/>
              <a:t>2019</a:t>
            </a:r>
            <a:br>
              <a:rPr lang="fr-FR" sz="4000" b="1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2800" b="1" dirty="0"/>
              <a:t>a- </a:t>
            </a:r>
            <a:r>
              <a:rPr lang="fr-FR" sz="2800" b="1" dirty="0" smtClean="0"/>
              <a:t>L’évaluation nationale des élèves en 6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et 2</a:t>
            </a:r>
            <a:r>
              <a:rPr lang="fr-FR" sz="2800" b="1" baseline="30000" dirty="0" smtClean="0"/>
              <a:t>nde</a:t>
            </a:r>
            <a:r>
              <a:rPr lang="fr-FR" sz="2800" b="1" dirty="0" smtClean="0"/>
              <a:t> </a:t>
            </a:r>
            <a:br>
              <a:rPr lang="fr-FR" sz="2800" b="1" dirty="0" smtClean="0"/>
            </a:br>
            <a:r>
              <a:rPr lang="fr-FR" sz="2800" b="1" dirty="0" smtClean="0"/>
              <a:t>	et </a:t>
            </a:r>
            <a:r>
              <a:rPr lang="fr-FR" sz="2800" b="1" dirty="0" smtClean="0"/>
              <a:t>leur accompagnement</a:t>
            </a: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/>
              <a:t>b </a:t>
            </a:r>
            <a:r>
              <a:rPr lang="fr-FR" sz="2800" b="1" dirty="0" smtClean="0"/>
              <a:t>– La poursuite de la réforme du collège</a:t>
            </a:r>
            <a:br>
              <a:rPr lang="fr-FR" sz="2800" b="1" dirty="0" smtClean="0"/>
            </a:br>
            <a:r>
              <a:rPr lang="fr-FR" sz="2800" b="1" dirty="0" smtClean="0"/>
              <a:t>c – La mise en œuvre de la réforme de la voie pro</a:t>
            </a:r>
            <a:br>
              <a:rPr lang="fr-FR" sz="2800" b="1" dirty="0" smtClean="0"/>
            </a:br>
            <a:r>
              <a:rPr lang="fr-FR" sz="2800" b="1" dirty="0" smtClean="0"/>
              <a:t>d – La rentrée en lycée général et technologique avec la </a:t>
            </a:r>
            <a:r>
              <a:rPr lang="fr-FR" sz="2800" b="1" dirty="0" smtClean="0"/>
              <a:t>	préparation </a:t>
            </a:r>
            <a:r>
              <a:rPr lang="fr-FR" sz="2800" b="1" dirty="0" smtClean="0"/>
              <a:t>de la mise en réforme du bac (2021)</a:t>
            </a:r>
            <a:br>
              <a:rPr lang="fr-FR" sz="2800" b="1" dirty="0" smtClean="0"/>
            </a:br>
            <a:r>
              <a:rPr lang="fr-FR" sz="2800" b="1" dirty="0" smtClean="0"/>
              <a:t>e – La participation des élèves au sein des établissements</a:t>
            </a:r>
            <a:endParaRPr lang="fr-FR" alt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7509"/>
            <a:ext cx="62321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2" y="5910941"/>
            <a:ext cx="3025370" cy="7254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69AA-1BC3-4CA4-B428-FB586CF56BA3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1024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Des </a:t>
            </a:r>
            <a:r>
              <a:rPr lang="fr-FR" dirty="0"/>
              <a:t>évaluations diagnostiques en </a:t>
            </a:r>
            <a:r>
              <a:rPr lang="fr-FR" dirty="0" smtClean="0"/>
              <a:t>sixième pour un </a:t>
            </a:r>
            <a:r>
              <a:rPr lang="fr-FR" dirty="0" smtClean="0">
                <a:solidFill>
                  <a:srgbClr val="FF0000"/>
                </a:solidFill>
              </a:rPr>
              <a:t>pilotage </a:t>
            </a:r>
            <a:r>
              <a:rPr lang="fr-FR" dirty="0">
                <a:solidFill>
                  <a:srgbClr val="FF0000"/>
                </a:solidFill>
              </a:rPr>
              <a:t>pédagogique </a:t>
            </a:r>
            <a:r>
              <a:rPr lang="fr-FR" dirty="0"/>
              <a:t>des réseaux écoles-collège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dirty="0" smtClean="0"/>
              <a:t>Un </a:t>
            </a:r>
            <a:r>
              <a:rPr lang="fr-FR" dirty="0"/>
              <a:t>test de positionnement de début de </a:t>
            </a:r>
            <a:r>
              <a:rPr lang="fr-FR" dirty="0" smtClean="0"/>
              <a:t>seconde pour </a:t>
            </a:r>
            <a:r>
              <a:rPr lang="fr-FR" dirty="0" smtClean="0">
                <a:solidFill>
                  <a:srgbClr val="FF0000"/>
                </a:solidFill>
              </a:rPr>
              <a:t>préparer </a:t>
            </a:r>
            <a:r>
              <a:rPr lang="fr-FR" dirty="0">
                <a:solidFill>
                  <a:srgbClr val="FF0000"/>
                </a:solidFill>
              </a:rPr>
              <a:t>l'accompagnement personnalisé de chaque élève.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-47440" y="48664"/>
            <a:ext cx="9144000" cy="1368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</a:rPr>
              <a:t>(III) a- </a:t>
            </a:r>
            <a:r>
              <a:rPr lang="fr-FR" dirty="0"/>
              <a:t>L’évaluation nationale des élèves en 6</a:t>
            </a:r>
            <a:r>
              <a:rPr lang="fr-FR" baseline="30000" dirty="0"/>
              <a:t>ème</a:t>
            </a:r>
            <a:r>
              <a:rPr lang="fr-FR" dirty="0"/>
              <a:t> et 2</a:t>
            </a:r>
            <a:r>
              <a:rPr lang="fr-FR" baseline="30000" dirty="0"/>
              <a:t>nde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/>
              <a:t>leur accompagnement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84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869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Une réforme du collège centrée sur les enseignements </a:t>
            </a:r>
            <a:endParaRPr lang="fr-FR" sz="2800" dirty="0" smtClean="0">
              <a:solidFill>
                <a:schemeClr val="accent1"/>
              </a:solidFill>
            </a:endParaRPr>
          </a:p>
          <a:p>
            <a:r>
              <a:rPr lang="fr-FR" sz="2800" dirty="0"/>
              <a:t>E</a:t>
            </a:r>
            <a:r>
              <a:rPr lang="fr-FR" sz="2800" dirty="0" smtClean="0"/>
              <a:t>nseignement </a:t>
            </a:r>
            <a:r>
              <a:rPr lang="fr-FR" sz="2800" dirty="0" smtClean="0"/>
              <a:t>et </a:t>
            </a:r>
            <a:r>
              <a:rPr lang="fr-FR" sz="2800" dirty="0" smtClean="0"/>
              <a:t>évaluation </a:t>
            </a:r>
            <a:r>
              <a:rPr lang="fr-FR" sz="2800" dirty="0" smtClean="0"/>
              <a:t>par compétences.</a:t>
            </a:r>
          </a:p>
          <a:p>
            <a:r>
              <a:rPr lang="fr-FR" sz="2800" dirty="0" smtClean="0"/>
              <a:t>Maitrise </a:t>
            </a:r>
            <a:r>
              <a:rPr lang="fr-FR" sz="2800" dirty="0" smtClean="0"/>
              <a:t>des fondamentaux en français et en mathématique en 6</a:t>
            </a:r>
            <a:r>
              <a:rPr lang="fr-FR" sz="2800" baseline="30000" dirty="0" smtClean="0"/>
              <a:t>ème </a:t>
            </a:r>
            <a:r>
              <a:rPr lang="fr-FR" sz="2800" dirty="0"/>
              <a:t>.</a:t>
            </a:r>
            <a:endParaRPr lang="fr-FR" sz="2800" dirty="0" smtClean="0"/>
          </a:p>
          <a:p>
            <a:r>
              <a:rPr lang="fr-FR" sz="2800" dirty="0" smtClean="0"/>
              <a:t>C</a:t>
            </a:r>
            <a:r>
              <a:rPr lang="fr-FR" sz="2800" dirty="0" smtClean="0"/>
              <a:t>ycle </a:t>
            </a:r>
            <a:r>
              <a:rPr lang="fr-FR" sz="2800" dirty="0" smtClean="0"/>
              <a:t>3 (CM1, CM2, sixième) </a:t>
            </a:r>
            <a:r>
              <a:rPr lang="fr-FR" sz="2800" dirty="0" smtClean="0"/>
              <a:t>et conseils de cycle.</a:t>
            </a:r>
            <a:endParaRPr lang="fr-FR" sz="2800" dirty="0" smtClean="0"/>
          </a:p>
          <a:p>
            <a:r>
              <a:rPr lang="fr-FR" sz="2800" dirty="0" smtClean="0"/>
              <a:t>EPI </a:t>
            </a:r>
            <a:r>
              <a:rPr lang="fr-FR" sz="2800" dirty="0"/>
              <a:t>et </a:t>
            </a:r>
            <a:r>
              <a:rPr lang="fr-FR" sz="2800" dirty="0" smtClean="0"/>
              <a:t>parcours </a:t>
            </a:r>
            <a:r>
              <a:rPr lang="fr-FR" sz="2800" dirty="0" smtClean="0"/>
              <a:t>(FOLIOS).</a:t>
            </a:r>
            <a:endParaRPr lang="fr-FR" sz="2800" dirty="0"/>
          </a:p>
          <a:p>
            <a:r>
              <a:rPr lang="fr-FR" sz="2800" dirty="0" smtClean="0"/>
              <a:t>PAF.</a:t>
            </a:r>
            <a:endParaRPr lang="fr-FR" sz="2800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485648" y="274638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</a:rPr>
              <a:t>(III) b- </a:t>
            </a:r>
            <a:r>
              <a:rPr lang="fr-FR" dirty="0"/>
              <a:t>La poursuite de la réforme du collège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11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str-delcom\BAC 2021\INFOS 3ème\PPT\extrait_8p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51" b="53725"/>
          <a:stretch>
            <a:fillRect/>
          </a:stretch>
        </p:blipFill>
        <p:spPr bwMode="auto">
          <a:xfrm>
            <a:off x="812800" y="1340768"/>
            <a:ext cx="7530592" cy="45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 bwMode="auto">
          <a:xfrm>
            <a:off x="644525" y="115888"/>
            <a:ext cx="7951788" cy="1225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lvl="0" algn="ctr" defTabSz="914400" eaLnBrk="1" latinLnBrk="0" hangingPunct="1">
              <a:defRPr sz="2800" b="1" kern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fr-FR" dirty="0"/>
              <a:t>Les réformes des voies générales, technologiques et professionnelles 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60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 - Diaporama PERDIR -03 0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4625</TotalTime>
  <Words>1118</Words>
  <Application>Microsoft Office PowerPoint</Application>
  <PresentationFormat>Affichage à l'écran (4:3)</PresentationFormat>
  <Paragraphs>216</Paragraphs>
  <Slides>34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2016 - Diaporama PERDIR -03 05</vt:lpstr>
      <vt:lpstr>Thème Office</vt:lpstr>
      <vt:lpstr>Sillage</vt:lpstr>
      <vt:lpstr>1_Thème Office</vt:lpstr>
      <vt:lpstr>Office Theme</vt:lpstr>
      <vt:lpstr>Réunion de rentrée des personnels de direction   RENTRÉE 2019  Lundi 11 février 2019 - 8h30 /12h30</vt:lpstr>
      <vt:lpstr>SOMMAIRE</vt:lpstr>
      <vt:lpstr>I – Introduction par Madame Iékawé (présentation des nouveaux arrivants)  </vt:lpstr>
      <vt:lpstr>Présentation PowerPoint</vt:lpstr>
      <vt:lpstr>Budget de la  Nouvelle-Calédonie  et subventions aux EPENC</vt:lpstr>
      <vt:lpstr>III – Les 5 priorités de la rentrée 2019  a- L’évaluation nationale des élèves en 6ème et 2nde   et leur accompagnement b – La poursuite de la réforme du collège c – La mise en œuvre de la réforme de la voie pro d – La rentrée en lycée général et technologique avec la  préparation de la mise en réforme du bac (2021) e – La participation des élèves au sein des établissements</vt:lpstr>
      <vt:lpstr> </vt:lpstr>
      <vt:lpstr>(III) b- La poursuite de la réforme du collège</vt:lpstr>
      <vt:lpstr>Les réformes des voies générales, technologiques et professionnelles </vt:lpstr>
      <vt:lpstr>Présentation PowerPoint</vt:lpstr>
      <vt:lpstr>Présentation PowerPoint</vt:lpstr>
      <vt:lpstr>(III) d – La rentrée en lycée général et technologique et la préparation de la mise en réforme du bac (2021)</vt:lpstr>
      <vt:lpstr>Pour plus d’information sur l’orientation :</vt:lpstr>
      <vt:lpstr>(III) e – La participation des élèves au sein des établissements</vt:lpstr>
      <vt:lpstr>IV – Les principaux dossiers de rentrée  a- Ajustement des moyens (postes et heures, personnels) b - Ajustement de l’affectation des élèves, Parcoursup et la  mise en place des 54 heures d’orientation en 2nde c – L’accompagnement des élèves décrocheurs et exclus d - La poursuite du plan d’amélioration de la qualité de la  gestion financière des établissements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campagne métropolitaine 2019</vt:lpstr>
      <vt:lpstr>Présentation PowerPoint</vt:lpstr>
      <vt:lpstr>Présentation PowerPoint</vt:lpstr>
      <vt:lpstr>(IV) c- L’accompagnement des élèves décrocheurs et exclus</vt:lpstr>
      <vt:lpstr>Présentation PowerPoint</vt:lpstr>
      <vt:lpstr>Présentation PowerPoint</vt:lpstr>
      <vt:lpstr>Présentation PowerPoint</vt:lpstr>
      <vt:lpstr>V – Rappel des performances scolaires 2018 dans le cadre des objectifs du PENC</vt:lpstr>
      <vt:lpstr>Les résultats aux examens – session 2018</vt:lpstr>
      <vt:lpstr>VI - La coopération entre les personnels de direction, d’inspection, le vice-rectorat</vt:lpstr>
      <vt:lpstr>VII – Divers  a – Le plan académique de formation b - Folios   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BILANS DISPOSITIFS 2017</dc:title>
  <dc:creator>Virginie Gerber-Dausque</dc:creator>
  <cp:lastModifiedBy>Nicole</cp:lastModifiedBy>
  <cp:revision>261</cp:revision>
  <cp:lastPrinted>2019-02-08T08:11:29Z</cp:lastPrinted>
  <dcterms:created xsi:type="dcterms:W3CDTF">2016-08-31T08:30:12Z</dcterms:created>
  <dcterms:modified xsi:type="dcterms:W3CDTF">2019-02-09T08:15:07Z</dcterms:modified>
</cp:coreProperties>
</file>